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60" r:id="rId2"/>
    <p:sldId id="259" r:id="rId3"/>
  </p:sldIdLst>
  <p:sldSz cx="16235363" cy="21674138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淡色スタイル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62" autoAdjust="0"/>
    <p:restoredTop sz="94660"/>
  </p:normalViewPr>
  <p:slideViewPr>
    <p:cSldViewPr snapToGrid="0">
      <p:cViewPr>
        <p:scale>
          <a:sx n="64" d="100"/>
          <a:sy n="64" d="100"/>
        </p:scale>
        <p:origin x="336" y="-4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52" y="3547135"/>
            <a:ext cx="13800059" cy="7545811"/>
          </a:xfrm>
        </p:spPr>
        <p:txBody>
          <a:bodyPr anchor="b"/>
          <a:lstStyle>
            <a:lvl1pPr algn="ctr">
              <a:defRPr sz="1065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9421" y="11383941"/>
            <a:ext cx="12176522" cy="5232898"/>
          </a:xfrm>
        </p:spPr>
        <p:txBody>
          <a:bodyPr/>
          <a:lstStyle>
            <a:lvl1pPr marL="0" indent="0" algn="ctr">
              <a:buNone/>
              <a:defRPr sz="4261"/>
            </a:lvl1pPr>
            <a:lvl2pPr marL="811759" indent="0" algn="ctr">
              <a:buNone/>
              <a:defRPr sz="3551"/>
            </a:lvl2pPr>
            <a:lvl3pPr marL="1623517" indent="0" algn="ctr">
              <a:buNone/>
              <a:defRPr sz="3196"/>
            </a:lvl3pPr>
            <a:lvl4pPr marL="2435276" indent="0" algn="ctr">
              <a:buNone/>
              <a:defRPr sz="2841"/>
            </a:lvl4pPr>
            <a:lvl5pPr marL="3247034" indent="0" algn="ctr">
              <a:buNone/>
              <a:defRPr sz="2841"/>
            </a:lvl5pPr>
            <a:lvl6pPr marL="4058793" indent="0" algn="ctr">
              <a:buNone/>
              <a:defRPr sz="2841"/>
            </a:lvl6pPr>
            <a:lvl7pPr marL="4870552" indent="0" algn="ctr">
              <a:buNone/>
              <a:defRPr sz="2841"/>
            </a:lvl7pPr>
            <a:lvl8pPr marL="5682310" indent="0" algn="ctr">
              <a:buNone/>
              <a:defRPr sz="2841"/>
            </a:lvl8pPr>
            <a:lvl9pPr marL="6494069" indent="0" algn="ctr">
              <a:buNone/>
              <a:defRPr sz="2841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F782-09E2-463E-888C-E32F562EE476}" type="datetimeFigureOut">
              <a:rPr kumimoji="1" lang="ja-JP" altLang="en-US" smtClean="0"/>
              <a:t>2024/2/23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7FE-A311-4E46-85E4-F28B172942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6494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F782-09E2-463E-888C-E32F562EE476}" type="datetimeFigureOut">
              <a:rPr kumimoji="1" lang="ja-JP" altLang="en-US" smtClean="0"/>
              <a:t>2024/2/23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7FE-A311-4E46-85E4-F28B172942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3797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18433" y="1153947"/>
            <a:ext cx="3500750" cy="1836783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6182" y="1153947"/>
            <a:ext cx="10299308" cy="1836783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F782-09E2-463E-888C-E32F562EE476}" type="datetimeFigureOut">
              <a:rPr kumimoji="1" lang="ja-JP" altLang="en-US" smtClean="0"/>
              <a:t>2024/2/23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7FE-A311-4E46-85E4-F28B172942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7066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F782-09E2-463E-888C-E32F562EE476}" type="datetimeFigureOut">
              <a:rPr kumimoji="1" lang="ja-JP" altLang="en-US" smtClean="0"/>
              <a:t>2024/2/23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7FE-A311-4E46-85E4-F28B172942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9212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7726" y="5403489"/>
            <a:ext cx="14003001" cy="9015838"/>
          </a:xfrm>
        </p:spPr>
        <p:txBody>
          <a:bodyPr anchor="b"/>
          <a:lstStyle>
            <a:lvl1pPr>
              <a:defRPr sz="1065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7726" y="14504620"/>
            <a:ext cx="14003001" cy="4741216"/>
          </a:xfrm>
        </p:spPr>
        <p:txBody>
          <a:bodyPr/>
          <a:lstStyle>
            <a:lvl1pPr marL="0" indent="0">
              <a:buNone/>
              <a:defRPr sz="4261">
                <a:solidFill>
                  <a:schemeClr val="tx1"/>
                </a:solidFill>
              </a:defRPr>
            </a:lvl1pPr>
            <a:lvl2pPr marL="811759" indent="0">
              <a:buNone/>
              <a:defRPr sz="3551">
                <a:solidFill>
                  <a:schemeClr val="tx1">
                    <a:tint val="75000"/>
                  </a:schemeClr>
                </a:solidFill>
              </a:defRPr>
            </a:lvl2pPr>
            <a:lvl3pPr marL="1623517" indent="0">
              <a:buNone/>
              <a:defRPr sz="3196">
                <a:solidFill>
                  <a:schemeClr val="tx1">
                    <a:tint val="75000"/>
                  </a:schemeClr>
                </a:solidFill>
              </a:defRPr>
            </a:lvl3pPr>
            <a:lvl4pPr marL="2435276" indent="0">
              <a:buNone/>
              <a:defRPr sz="2841">
                <a:solidFill>
                  <a:schemeClr val="tx1">
                    <a:tint val="75000"/>
                  </a:schemeClr>
                </a:solidFill>
              </a:defRPr>
            </a:lvl4pPr>
            <a:lvl5pPr marL="3247034" indent="0">
              <a:buNone/>
              <a:defRPr sz="2841">
                <a:solidFill>
                  <a:schemeClr val="tx1">
                    <a:tint val="75000"/>
                  </a:schemeClr>
                </a:solidFill>
              </a:defRPr>
            </a:lvl5pPr>
            <a:lvl6pPr marL="4058793" indent="0">
              <a:buNone/>
              <a:defRPr sz="2841">
                <a:solidFill>
                  <a:schemeClr val="tx1">
                    <a:tint val="75000"/>
                  </a:schemeClr>
                </a:solidFill>
              </a:defRPr>
            </a:lvl6pPr>
            <a:lvl7pPr marL="4870552" indent="0">
              <a:buNone/>
              <a:defRPr sz="2841">
                <a:solidFill>
                  <a:schemeClr val="tx1">
                    <a:tint val="75000"/>
                  </a:schemeClr>
                </a:solidFill>
              </a:defRPr>
            </a:lvl7pPr>
            <a:lvl8pPr marL="5682310" indent="0">
              <a:buNone/>
              <a:defRPr sz="2841">
                <a:solidFill>
                  <a:schemeClr val="tx1">
                    <a:tint val="75000"/>
                  </a:schemeClr>
                </a:solidFill>
              </a:defRPr>
            </a:lvl8pPr>
            <a:lvl9pPr marL="6494069" indent="0">
              <a:buNone/>
              <a:defRPr sz="284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F782-09E2-463E-888C-E32F562EE476}" type="datetimeFigureOut">
              <a:rPr kumimoji="1" lang="ja-JP" altLang="en-US" smtClean="0"/>
              <a:t>2024/2/23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7FE-A311-4E46-85E4-F28B172942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84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6181" y="5769736"/>
            <a:ext cx="6900029" cy="1375204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19153" y="5769736"/>
            <a:ext cx="6900029" cy="1375204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F782-09E2-463E-888C-E32F562EE476}" type="datetimeFigureOut">
              <a:rPr kumimoji="1" lang="ja-JP" altLang="en-US" smtClean="0"/>
              <a:t>2024/2/23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7FE-A311-4E46-85E4-F28B172942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0608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296" y="1153952"/>
            <a:ext cx="14003001" cy="4189331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298" y="5313176"/>
            <a:ext cx="6868318" cy="2603905"/>
          </a:xfrm>
        </p:spPr>
        <p:txBody>
          <a:bodyPr anchor="b"/>
          <a:lstStyle>
            <a:lvl1pPr marL="0" indent="0">
              <a:buNone/>
              <a:defRPr sz="4261" b="1"/>
            </a:lvl1pPr>
            <a:lvl2pPr marL="811759" indent="0">
              <a:buNone/>
              <a:defRPr sz="3551" b="1"/>
            </a:lvl2pPr>
            <a:lvl3pPr marL="1623517" indent="0">
              <a:buNone/>
              <a:defRPr sz="3196" b="1"/>
            </a:lvl3pPr>
            <a:lvl4pPr marL="2435276" indent="0">
              <a:buNone/>
              <a:defRPr sz="2841" b="1"/>
            </a:lvl4pPr>
            <a:lvl5pPr marL="3247034" indent="0">
              <a:buNone/>
              <a:defRPr sz="2841" b="1"/>
            </a:lvl5pPr>
            <a:lvl6pPr marL="4058793" indent="0">
              <a:buNone/>
              <a:defRPr sz="2841" b="1"/>
            </a:lvl6pPr>
            <a:lvl7pPr marL="4870552" indent="0">
              <a:buNone/>
              <a:defRPr sz="2841" b="1"/>
            </a:lvl7pPr>
            <a:lvl8pPr marL="5682310" indent="0">
              <a:buNone/>
              <a:defRPr sz="2841" b="1"/>
            </a:lvl8pPr>
            <a:lvl9pPr marL="6494069" indent="0">
              <a:buNone/>
              <a:defRPr sz="284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8298" y="7917081"/>
            <a:ext cx="6868318" cy="1164483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19153" y="5313176"/>
            <a:ext cx="6902144" cy="2603905"/>
          </a:xfrm>
        </p:spPr>
        <p:txBody>
          <a:bodyPr anchor="b"/>
          <a:lstStyle>
            <a:lvl1pPr marL="0" indent="0">
              <a:buNone/>
              <a:defRPr sz="4261" b="1"/>
            </a:lvl1pPr>
            <a:lvl2pPr marL="811759" indent="0">
              <a:buNone/>
              <a:defRPr sz="3551" b="1"/>
            </a:lvl2pPr>
            <a:lvl3pPr marL="1623517" indent="0">
              <a:buNone/>
              <a:defRPr sz="3196" b="1"/>
            </a:lvl3pPr>
            <a:lvl4pPr marL="2435276" indent="0">
              <a:buNone/>
              <a:defRPr sz="2841" b="1"/>
            </a:lvl4pPr>
            <a:lvl5pPr marL="3247034" indent="0">
              <a:buNone/>
              <a:defRPr sz="2841" b="1"/>
            </a:lvl5pPr>
            <a:lvl6pPr marL="4058793" indent="0">
              <a:buNone/>
              <a:defRPr sz="2841" b="1"/>
            </a:lvl6pPr>
            <a:lvl7pPr marL="4870552" indent="0">
              <a:buNone/>
              <a:defRPr sz="2841" b="1"/>
            </a:lvl7pPr>
            <a:lvl8pPr marL="5682310" indent="0">
              <a:buNone/>
              <a:defRPr sz="2841" b="1"/>
            </a:lvl8pPr>
            <a:lvl9pPr marL="6494069" indent="0">
              <a:buNone/>
              <a:defRPr sz="284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19153" y="7917081"/>
            <a:ext cx="6902144" cy="1164483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F782-09E2-463E-888C-E32F562EE476}" type="datetimeFigureOut">
              <a:rPr kumimoji="1" lang="ja-JP" altLang="en-US" smtClean="0"/>
              <a:t>2024/2/23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7FE-A311-4E46-85E4-F28B172942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0374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F782-09E2-463E-888C-E32F562EE476}" type="datetimeFigureOut">
              <a:rPr kumimoji="1" lang="ja-JP" altLang="en-US" smtClean="0"/>
              <a:t>2024/2/23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7FE-A311-4E46-85E4-F28B172942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5512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F782-09E2-463E-888C-E32F562EE476}" type="datetimeFigureOut">
              <a:rPr kumimoji="1" lang="ja-JP" altLang="en-US" smtClean="0"/>
              <a:t>2024/2/23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7FE-A311-4E46-85E4-F28B172942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210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296" y="1444942"/>
            <a:ext cx="5236327" cy="5057299"/>
          </a:xfrm>
        </p:spPr>
        <p:txBody>
          <a:bodyPr anchor="b"/>
          <a:lstStyle>
            <a:lvl1pPr>
              <a:defRPr sz="568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2144" y="3120679"/>
            <a:ext cx="8219153" cy="15402686"/>
          </a:xfrm>
        </p:spPr>
        <p:txBody>
          <a:bodyPr/>
          <a:lstStyle>
            <a:lvl1pPr>
              <a:defRPr sz="5682"/>
            </a:lvl1pPr>
            <a:lvl2pPr>
              <a:defRPr sz="4971"/>
            </a:lvl2pPr>
            <a:lvl3pPr>
              <a:defRPr sz="4261"/>
            </a:lvl3pPr>
            <a:lvl4pPr>
              <a:defRPr sz="3551"/>
            </a:lvl4pPr>
            <a:lvl5pPr>
              <a:defRPr sz="3551"/>
            </a:lvl5pPr>
            <a:lvl6pPr>
              <a:defRPr sz="3551"/>
            </a:lvl6pPr>
            <a:lvl7pPr>
              <a:defRPr sz="3551"/>
            </a:lvl7pPr>
            <a:lvl8pPr>
              <a:defRPr sz="3551"/>
            </a:lvl8pPr>
            <a:lvl9pPr>
              <a:defRPr sz="355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8296" y="6502241"/>
            <a:ext cx="5236327" cy="12046207"/>
          </a:xfrm>
        </p:spPr>
        <p:txBody>
          <a:bodyPr/>
          <a:lstStyle>
            <a:lvl1pPr marL="0" indent="0">
              <a:buNone/>
              <a:defRPr sz="2841"/>
            </a:lvl1pPr>
            <a:lvl2pPr marL="811759" indent="0">
              <a:buNone/>
              <a:defRPr sz="2486"/>
            </a:lvl2pPr>
            <a:lvl3pPr marL="1623517" indent="0">
              <a:buNone/>
              <a:defRPr sz="2131"/>
            </a:lvl3pPr>
            <a:lvl4pPr marL="2435276" indent="0">
              <a:buNone/>
              <a:defRPr sz="1776"/>
            </a:lvl4pPr>
            <a:lvl5pPr marL="3247034" indent="0">
              <a:buNone/>
              <a:defRPr sz="1776"/>
            </a:lvl5pPr>
            <a:lvl6pPr marL="4058793" indent="0">
              <a:buNone/>
              <a:defRPr sz="1776"/>
            </a:lvl6pPr>
            <a:lvl7pPr marL="4870552" indent="0">
              <a:buNone/>
              <a:defRPr sz="1776"/>
            </a:lvl7pPr>
            <a:lvl8pPr marL="5682310" indent="0">
              <a:buNone/>
              <a:defRPr sz="1776"/>
            </a:lvl8pPr>
            <a:lvl9pPr marL="6494069" indent="0">
              <a:buNone/>
              <a:defRPr sz="177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F782-09E2-463E-888C-E32F562EE476}" type="datetimeFigureOut">
              <a:rPr kumimoji="1" lang="ja-JP" altLang="en-US" smtClean="0"/>
              <a:t>2024/2/23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7FE-A311-4E46-85E4-F28B172942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6422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296" y="1444942"/>
            <a:ext cx="5236327" cy="5057299"/>
          </a:xfrm>
        </p:spPr>
        <p:txBody>
          <a:bodyPr anchor="b"/>
          <a:lstStyle>
            <a:lvl1pPr>
              <a:defRPr sz="568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02144" y="3120679"/>
            <a:ext cx="8219153" cy="15402686"/>
          </a:xfrm>
        </p:spPr>
        <p:txBody>
          <a:bodyPr anchor="t"/>
          <a:lstStyle>
            <a:lvl1pPr marL="0" indent="0">
              <a:buNone/>
              <a:defRPr sz="5682"/>
            </a:lvl1pPr>
            <a:lvl2pPr marL="811759" indent="0">
              <a:buNone/>
              <a:defRPr sz="4971"/>
            </a:lvl2pPr>
            <a:lvl3pPr marL="1623517" indent="0">
              <a:buNone/>
              <a:defRPr sz="4261"/>
            </a:lvl3pPr>
            <a:lvl4pPr marL="2435276" indent="0">
              <a:buNone/>
              <a:defRPr sz="3551"/>
            </a:lvl4pPr>
            <a:lvl5pPr marL="3247034" indent="0">
              <a:buNone/>
              <a:defRPr sz="3551"/>
            </a:lvl5pPr>
            <a:lvl6pPr marL="4058793" indent="0">
              <a:buNone/>
              <a:defRPr sz="3551"/>
            </a:lvl6pPr>
            <a:lvl7pPr marL="4870552" indent="0">
              <a:buNone/>
              <a:defRPr sz="3551"/>
            </a:lvl7pPr>
            <a:lvl8pPr marL="5682310" indent="0">
              <a:buNone/>
              <a:defRPr sz="3551"/>
            </a:lvl8pPr>
            <a:lvl9pPr marL="6494069" indent="0">
              <a:buNone/>
              <a:defRPr sz="3551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8296" y="6502241"/>
            <a:ext cx="5236327" cy="12046207"/>
          </a:xfrm>
        </p:spPr>
        <p:txBody>
          <a:bodyPr/>
          <a:lstStyle>
            <a:lvl1pPr marL="0" indent="0">
              <a:buNone/>
              <a:defRPr sz="2841"/>
            </a:lvl1pPr>
            <a:lvl2pPr marL="811759" indent="0">
              <a:buNone/>
              <a:defRPr sz="2486"/>
            </a:lvl2pPr>
            <a:lvl3pPr marL="1623517" indent="0">
              <a:buNone/>
              <a:defRPr sz="2131"/>
            </a:lvl3pPr>
            <a:lvl4pPr marL="2435276" indent="0">
              <a:buNone/>
              <a:defRPr sz="1776"/>
            </a:lvl4pPr>
            <a:lvl5pPr marL="3247034" indent="0">
              <a:buNone/>
              <a:defRPr sz="1776"/>
            </a:lvl5pPr>
            <a:lvl6pPr marL="4058793" indent="0">
              <a:buNone/>
              <a:defRPr sz="1776"/>
            </a:lvl6pPr>
            <a:lvl7pPr marL="4870552" indent="0">
              <a:buNone/>
              <a:defRPr sz="1776"/>
            </a:lvl7pPr>
            <a:lvl8pPr marL="5682310" indent="0">
              <a:buNone/>
              <a:defRPr sz="1776"/>
            </a:lvl8pPr>
            <a:lvl9pPr marL="6494069" indent="0">
              <a:buNone/>
              <a:defRPr sz="177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F782-09E2-463E-888C-E32F562EE476}" type="datetimeFigureOut">
              <a:rPr kumimoji="1" lang="ja-JP" altLang="en-US" smtClean="0"/>
              <a:t>2024/2/23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7FE-A311-4E46-85E4-F28B172942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7073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6181" y="1153952"/>
            <a:ext cx="14003001" cy="4189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181" y="5769736"/>
            <a:ext cx="14003001" cy="13752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6181" y="20088720"/>
            <a:ext cx="3652957" cy="1153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AF782-09E2-463E-888C-E32F562EE476}" type="datetimeFigureOut">
              <a:rPr kumimoji="1" lang="ja-JP" altLang="en-US" smtClean="0"/>
              <a:t>2024/2/23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7964" y="20088720"/>
            <a:ext cx="5479435" cy="1153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66225" y="20088720"/>
            <a:ext cx="3652957" cy="1153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F27FE-A311-4E46-85E4-F28B172942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858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1623517" rtl="0" eaLnBrk="1" latinLnBrk="0" hangingPunct="1">
        <a:lnSpc>
          <a:spcPct val="90000"/>
        </a:lnSpc>
        <a:spcBef>
          <a:spcPct val="0"/>
        </a:spcBef>
        <a:buNone/>
        <a:defRPr kumimoji="1" sz="78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5879" indent="-405879" algn="l" defTabSz="1623517" rtl="0" eaLnBrk="1" latinLnBrk="0" hangingPunct="1">
        <a:lnSpc>
          <a:spcPct val="90000"/>
        </a:lnSpc>
        <a:spcBef>
          <a:spcPts val="1776"/>
        </a:spcBef>
        <a:buFont typeface="Arial" panose="020B0604020202020204" pitchFamily="34" charset="0"/>
        <a:buChar char="•"/>
        <a:defRPr kumimoji="1" sz="4971" kern="1200">
          <a:solidFill>
            <a:schemeClr val="tx1"/>
          </a:solidFill>
          <a:latin typeface="+mn-lt"/>
          <a:ea typeface="+mn-ea"/>
          <a:cs typeface="+mn-cs"/>
        </a:defRPr>
      </a:lvl1pPr>
      <a:lvl2pPr marL="1217638" indent="-405879" algn="l" defTabSz="1623517" rtl="0" eaLnBrk="1" latinLnBrk="0" hangingPunct="1">
        <a:lnSpc>
          <a:spcPct val="90000"/>
        </a:lnSpc>
        <a:spcBef>
          <a:spcPts val="888"/>
        </a:spcBef>
        <a:buFont typeface="Arial" panose="020B0604020202020204" pitchFamily="34" charset="0"/>
        <a:buChar char="•"/>
        <a:defRPr kumimoji="1" sz="4261" kern="1200">
          <a:solidFill>
            <a:schemeClr val="tx1"/>
          </a:solidFill>
          <a:latin typeface="+mn-lt"/>
          <a:ea typeface="+mn-ea"/>
          <a:cs typeface="+mn-cs"/>
        </a:defRPr>
      </a:lvl2pPr>
      <a:lvl3pPr marL="2029397" indent="-405879" algn="l" defTabSz="1623517" rtl="0" eaLnBrk="1" latinLnBrk="0" hangingPunct="1">
        <a:lnSpc>
          <a:spcPct val="90000"/>
        </a:lnSpc>
        <a:spcBef>
          <a:spcPts val="888"/>
        </a:spcBef>
        <a:buFont typeface="Arial" panose="020B0604020202020204" pitchFamily="34" charset="0"/>
        <a:buChar char="•"/>
        <a:defRPr kumimoji="1" sz="3551" kern="1200">
          <a:solidFill>
            <a:schemeClr val="tx1"/>
          </a:solidFill>
          <a:latin typeface="+mn-lt"/>
          <a:ea typeface="+mn-ea"/>
          <a:cs typeface="+mn-cs"/>
        </a:defRPr>
      </a:lvl3pPr>
      <a:lvl4pPr marL="2841155" indent="-405879" algn="l" defTabSz="1623517" rtl="0" eaLnBrk="1" latinLnBrk="0" hangingPunct="1">
        <a:lnSpc>
          <a:spcPct val="90000"/>
        </a:lnSpc>
        <a:spcBef>
          <a:spcPts val="888"/>
        </a:spcBef>
        <a:buFont typeface="Arial" panose="020B0604020202020204" pitchFamily="34" charset="0"/>
        <a:buChar char="•"/>
        <a:defRPr kumimoji="1" sz="3196" kern="1200">
          <a:solidFill>
            <a:schemeClr val="tx1"/>
          </a:solidFill>
          <a:latin typeface="+mn-lt"/>
          <a:ea typeface="+mn-ea"/>
          <a:cs typeface="+mn-cs"/>
        </a:defRPr>
      </a:lvl4pPr>
      <a:lvl5pPr marL="3652914" indent="-405879" algn="l" defTabSz="1623517" rtl="0" eaLnBrk="1" latinLnBrk="0" hangingPunct="1">
        <a:lnSpc>
          <a:spcPct val="90000"/>
        </a:lnSpc>
        <a:spcBef>
          <a:spcPts val="888"/>
        </a:spcBef>
        <a:buFont typeface="Arial" panose="020B0604020202020204" pitchFamily="34" charset="0"/>
        <a:buChar char="•"/>
        <a:defRPr kumimoji="1" sz="3196" kern="1200">
          <a:solidFill>
            <a:schemeClr val="tx1"/>
          </a:solidFill>
          <a:latin typeface="+mn-lt"/>
          <a:ea typeface="+mn-ea"/>
          <a:cs typeface="+mn-cs"/>
        </a:defRPr>
      </a:lvl5pPr>
      <a:lvl6pPr marL="4464672" indent="-405879" algn="l" defTabSz="1623517" rtl="0" eaLnBrk="1" latinLnBrk="0" hangingPunct="1">
        <a:lnSpc>
          <a:spcPct val="90000"/>
        </a:lnSpc>
        <a:spcBef>
          <a:spcPts val="888"/>
        </a:spcBef>
        <a:buFont typeface="Arial" panose="020B0604020202020204" pitchFamily="34" charset="0"/>
        <a:buChar char="•"/>
        <a:defRPr kumimoji="1" sz="3196" kern="1200">
          <a:solidFill>
            <a:schemeClr val="tx1"/>
          </a:solidFill>
          <a:latin typeface="+mn-lt"/>
          <a:ea typeface="+mn-ea"/>
          <a:cs typeface="+mn-cs"/>
        </a:defRPr>
      </a:lvl6pPr>
      <a:lvl7pPr marL="5276431" indent="-405879" algn="l" defTabSz="1623517" rtl="0" eaLnBrk="1" latinLnBrk="0" hangingPunct="1">
        <a:lnSpc>
          <a:spcPct val="90000"/>
        </a:lnSpc>
        <a:spcBef>
          <a:spcPts val="888"/>
        </a:spcBef>
        <a:buFont typeface="Arial" panose="020B0604020202020204" pitchFamily="34" charset="0"/>
        <a:buChar char="•"/>
        <a:defRPr kumimoji="1" sz="3196" kern="1200">
          <a:solidFill>
            <a:schemeClr val="tx1"/>
          </a:solidFill>
          <a:latin typeface="+mn-lt"/>
          <a:ea typeface="+mn-ea"/>
          <a:cs typeface="+mn-cs"/>
        </a:defRPr>
      </a:lvl7pPr>
      <a:lvl8pPr marL="6088190" indent="-405879" algn="l" defTabSz="1623517" rtl="0" eaLnBrk="1" latinLnBrk="0" hangingPunct="1">
        <a:lnSpc>
          <a:spcPct val="90000"/>
        </a:lnSpc>
        <a:spcBef>
          <a:spcPts val="888"/>
        </a:spcBef>
        <a:buFont typeface="Arial" panose="020B0604020202020204" pitchFamily="34" charset="0"/>
        <a:buChar char="•"/>
        <a:defRPr kumimoji="1" sz="3196" kern="1200">
          <a:solidFill>
            <a:schemeClr val="tx1"/>
          </a:solidFill>
          <a:latin typeface="+mn-lt"/>
          <a:ea typeface="+mn-ea"/>
          <a:cs typeface="+mn-cs"/>
        </a:defRPr>
      </a:lvl8pPr>
      <a:lvl9pPr marL="6899948" indent="-405879" algn="l" defTabSz="1623517" rtl="0" eaLnBrk="1" latinLnBrk="0" hangingPunct="1">
        <a:lnSpc>
          <a:spcPct val="90000"/>
        </a:lnSpc>
        <a:spcBef>
          <a:spcPts val="888"/>
        </a:spcBef>
        <a:buFont typeface="Arial" panose="020B0604020202020204" pitchFamily="34" charset="0"/>
        <a:buChar char="•"/>
        <a:defRPr kumimoji="1" sz="319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3517" rtl="0" eaLnBrk="1" latinLnBrk="0" hangingPunct="1">
        <a:defRPr kumimoji="1" sz="3196" kern="1200">
          <a:solidFill>
            <a:schemeClr val="tx1"/>
          </a:solidFill>
          <a:latin typeface="+mn-lt"/>
          <a:ea typeface="+mn-ea"/>
          <a:cs typeface="+mn-cs"/>
        </a:defRPr>
      </a:lvl1pPr>
      <a:lvl2pPr marL="811759" algn="l" defTabSz="1623517" rtl="0" eaLnBrk="1" latinLnBrk="0" hangingPunct="1">
        <a:defRPr kumimoji="1" sz="3196" kern="1200">
          <a:solidFill>
            <a:schemeClr val="tx1"/>
          </a:solidFill>
          <a:latin typeface="+mn-lt"/>
          <a:ea typeface="+mn-ea"/>
          <a:cs typeface="+mn-cs"/>
        </a:defRPr>
      </a:lvl2pPr>
      <a:lvl3pPr marL="1623517" algn="l" defTabSz="1623517" rtl="0" eaLnBrk="1" latinLnBrk="0" hangingPunct="1">
        <a:defRPr kumimoji="1" sz="3196" kern="1200">
          <a:solidFill>
            <a:schemeClr val="tx1"/>
          </a:solidFill>
          <a:latin typeface="+mn-lt"/>
          <a:ea typeface="+mn-ea"/>
          <a:cs typeface="+mn-cs"/>
        </a:defRPr>
      </a:lvl3pPr>
      <a:lvl4pPr marL="2435276" algn="l" defTabSz="1623517" rtl="0" eaLnBrk="1" latinLnBrk="0" hangingPunct="1">
        <a:defRPr kumimoji="1" sz="3196" kern="1200">
          <a:solidFill>
            <a:schemeClr val="tx1"/>
          </a:solidFill>
          <a:latin typeface="+mn-lt"/>
          <a:ea typeface="+mn-ea"/>
          <a:cs typeface="+mn-cs"/>
        </a:defRPr>
      </a:lvl4pPr>
      <a:lvl5pPr marL="3247034" algn="l" defTabSz="1623517" rtl="0" eaLnBrk="1" latinLnBrk="0" hangingPunct="1">
        <a:defRPr kumimoji="1" sz="3196" kern="1200">
          <a:solidFill>
            <a:schemeClr val="tx1"/>
          </a:solidFill>
          <a:latin typeface="+mn-lt"/>
          <a:ea typeface="+mn-ea"/>
          <a:cs typeface="+mn-cs"/>
        </a:defRPr>
      </a:lvl5pPr>
      <a:lvl6pPr marL="4058793" algn="l" defTabSz="1623517" rtl="0" eaLnBrk="1" latinLnBrk="0" hangingPunct="1">
        <a:defRPr kumimoji="1" sz="3196" kern="1200">
          <a:solidFill>
            <a:schemeClr val="tx1"/>
          </a:solidFill>
          <a:latin typeface="+mn-lt"/>
          <a:ea typeface="+mn-ea"/>
          <a:cs typeface="+mn-cs"/>
        </a:defRPr>
      </a:lvl6pPr>
      <a:lvl7pPr marL="4870552" algn="l" defTabSz="1623517" rtl="0" eaLnBrk="1" latinLnBrk="0" hangingPunct="1">
        <a:defRPr kumimoji="1" sz="3196" kern="1200">
          <a:solidFill>
            <a:schemeClr val="tx1"/>
          </a:solidFill>
          <a:latin typeface="+mn-lt"/>
          <a:ea typeface="+mn-ea"/>
          <a:cs typeface="+mn-cs"/>
        </a:defRPr>
      </a:lvl7pPr>
      <a:lvl8pPr marL="5682310" algn="l" defTabSz="1623517" rtl="0" eaLnBrk="1" latinLnBrk="0" hangingPunct="1">
        <a:defRPr kumimoji="1" sz="3196" kern="1200">
          <a:solidFill>
            <a:schemeClr val="tx1"/>
          </a:solidFill>
          <a:latin typeface="+mn-lt"/>
          <a:ea typeface="+mn-ea"/>
          <a:cs typeface="+mn-cs"/>
        </a:defRPr>
      </a:lvl8pPr>
      <a:lvl9pPr marL="6494069" algn="l" defTabSz="1623517" rtl="0" eaLnBrk="1" latinLnBrk="0" hangingPunct="1">
        <a:defRPr kumimoji="1" sz="31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64263" y="508867"/>
            <a:ext cx="14099796" cy="1169566"/>
          </a:xfr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altLang="ja-JP" sz="6112" b="1" dirty="0">
                <a:latin typeface="Microsoft PhagsPa" panose="020B0502040204020203" pitchFamily="34" charset="0"/>
                <a:ea typeface="HP Simplified Hans" panose="020B0500000000000000" pitchFamily="34" charset="-122"/>
              </a:rPr>
              <a:t>NOVARIA</a:t>
            </a:r>
            <a:r>
              <a:rPr lang="ja-JP" altLang="en-US" sz="6112" b="1" dirty="0">
                <a:latin typeface="Microsoft PhagsPa" panose="020B0502040204020203" pitchFamily="34" charset="0"/>
                <a:ea typeface="HP Simplified Hans" panose="020B0500000000000000" pitchFamily="34" charset="-122"/>
              </a:rPr>
              <a:t>　スポーツ</a:t>
            </a:r>
            <a:r>
              <a:rPr lang="en-US" altLang="ja-JP" sz="6112" b="1" dirty="0">
                <a:latin typeface="Microsoft PhagsPa" panose="020B0502040204020203" pitchFamily="34" charset="0"/>
                <a:ea typeface="HP Simplified Hans" panose="020B0500000000000000" pitchFamily="34" charset="-122"/>
              </a:rPr>
              <a:t>FUN</a:t>
            </a:r>
            <a:r>
              <a:rPr lang="ja-JP" altLang="en-US" sz="6112" b="1" dirty="0">
                <a:latin typeface="Microsoft PhagsPa" panose="020B0502040204020203" pitchFamily="34" charset="0"/>
                <a:ea typeface="HP Simplified Hans" panose="020B0500000000000000" pitchFamily="34" charset="-122"/>
              </a:rPr>
              <a:t>ネット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473" y="3149662"/>
            <a:ext cx="2471902" cy="316725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605" y="3146511"/>
            <a:ext cx="4315753" cy="323535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8" r="9496"/>
          <a:stretch/>
        </p:blipFill>
        <p:spPr>
          <a:xfrm>
            <a:off x="4741579" y="3120984"/>
            <a:ext cx="2599292" cy="328640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13" y="3077379"/>
            <a:ext cx="4381879" cy="3286409"/>
          </a:xfrm>
          <a:prstGeom prst="rect">
            <a:avLst/>
          </a:prstGeom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908285" y="-127021"/>
            <a:ext cx="334467" cy="678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65584" tIns="82793" rIns="165584" bIns="82793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326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908285" y="286939"/>
            <a:ext cx="334467" cy="678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65584" tIns="82793" rIns="165584" bIns="82793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3260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78A28C82-C379-4291-AF97-F87D12088E06}"/>
              </a:ext>
            </a:extLst>
          </p:cNvPr>
          <p:cNvSpPr/>
          <p:nvPr/>
        </p:nvSpPr>
        <p:spPr>
          <a:xfrm>
            <a:off x="281467" y="7814503"/>
            <a:ext cx="15672427" cy="985170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34">
              <a:latin typeface="コーポレート明朝 ver2 Medium" panose="02000600000000000000" pitchFamily="50" charset="-128"/>
              <a:ea typeface="コーポレート明朝 ver2 Medium" panose="02000600000000000000" pitchFamily="50" charset="-128"/>
            </a:endParaRPr>
          </a:p>
        </p:txBody>
      </p:sp>
      <p:sp>
        <p:nvSpPr>
          <p:cNvPr id="20" name="タイトル 1">
            <a:extLst>
              <a:ext uri="{FF2B5EF4-FFF2-40B4-BE49-F238E27FC236}">
                <a16:creationId xmlns:a16="http://schemas.microsoft.com/office/drawing/2014/main" id="{E863846A-8AC7-458E-AA8F-58982AC8E8C9}"/>
              </a:ext>
            </a:extLst>
          </p:cNvPr>
          <p:cNvSpPr txBox="1">
            <a:spLocks/>
          </p:cNvSpPr>
          <p:nvPr/>
        </p:nvSpPr>
        <p:spPr>
          <a:xfrm>
            <a:off x="30762" y="1215329"/>
            <a:ext cx="14099796" cy="2332199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3146" tIns="46573" rIns="93146" bIns="46573" rtlCol="0" anchor="ctr">
            <a:noAutofit/>
          </a:bodyPr>
          <a:lstStyle>
            <a:lvl1pPr algn="l" defTabSz="16256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782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8000" b="1" dirty="0">
                <a:solidFill>
                  <a:srgbClr val="002060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スポーツ教室サポーター募集</a:t>
            </a:r>
            <a:endParaRPr lang="ja-JP" altLang="en-US" sz="2800" b="1" dirty="0">
              <a:solidFill>
                <a:srgbClr val="002060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22" name="タイトル 1">
            <a:extLst>
              <a:ext uri="{FF2B5EF4-FFF2-40B4-BE49-F238E27FC236}">
                <a16:creationId xmlns:a16="http://schemas.microsoft.com/office/drawing/2014/main" id="{CF8F1365-1FB0-425B-B0D8-D5D693B73211}"/>
              </a:ext>
            </a:extLst>
          </p:cNvPr>
          <p:cNvSpPr txBox="1">
            <a:spLocks/>
          </p:cNvSpPr>
          <p:nvPr/>
        </p:nvSpPr>
        <p:spPr>
          <a:xfrm>
            <a:off x="665054" y="6570412"/>
            <a:ext cx="14099796" cy="1167233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3146" tIns="46573" rIns="93146" bIns="46573" rtlCol="0" anchor="ctr">
            <a:normAutofit fontScale="85000" lnSpcReduction="10000"/>
          </a:bodyPr>
          <a:lstStyle>
            <a:lvl1pPr algn="l" defTabSz="16256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782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ja-JP" altLang="en-US" sz="3600" b="1" dirty="0">
                <a:solidFill>
                  <a:srgbClr val="002060"/>
                </a:solidFill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</a:rPr>
              <a:t>ノバリアでは、スポーツ指導者の育成を行っています。ノバリアで行っているスポーツ教室をサポート、又は一緒に楽しんでいただける方を募集しています。</a:t>
            </a:r>
            <a:endParaRPr lang="ja-JP" altLang="en-US" sz="1200" b="1" dirty="0">
              <a:solidFill>
                <a:srgbClr val="002060"/>
              </a:solidFill>
              <a:latin typeface="コーポレート明朝 ver2 Medium" panose="02000600000000000000" pitchFamily="50" charset="-128"/>
              <a:ea typeface="コーポレート明朝 ver2 Medium" panose="02000600000000000000" pitchFamily="50" charset="-128"/>
            </a:endParaRP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B9EFA2F3-47B9-4A7E-9100-75C66738FDFB}"/>
              </a:ext>
            </a:extLst>
          </p:cNvPr>
          <p:cNvSpPr/>
          <p:nvPr/>
        </p:nvSpPr>
        <p:spPr>
          <a:xfrm>
            <a:off x="9960290" y="8228255"/>
            <a:ext cx="4028363" cy="202492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67" dirty="0">
                <a:latin typeface="コーポレート・ロゴ（ラウンド） ver2 Bold" panose="02000600000000000000" pitchFamily="50" charset="-128"/>
                <a:ea typeface="コーポレート・ロゴ（ラウンド） ver2 Bold" panose="02000600000000000000" pitchFamily="50" charset="-128"/>
              </a:rPr>
              <a:t>経験のない方も</a:t>
            </a:r>
            <a:endParaRPr kumimoji="1" lang="en-US" altLang="ja-JP" sz="3667" dirty="0">
              <a:latin typeface="コーポレート・ロゴ（ラウンド） ver2 Bold" panose="02000600000000000000" pitchFamily="50" charset="-128"/>
              <a:ea typeface="コーポレート・ロゴ（ラウンド） ver2 Bold" panose="02000600000000000000" pitchFamily="50" charset="-128"/>
            </a:endParaRPr>
          </a:p>
          <a:p>
            <a:pPr algn="ctr"/>
            <a:r>
              <a:rPr kumimoji="1" lang="ja-JP" altLang="en-US" sz="3667" dirty="0">
                <a:latin typeface="コーポレート・ロゴ（ラウンド） ver2 Bold" panose="02000600000000000000" pitchFamily="50" charset="-128"/>
                <a:ea typeface="コーポレート・ロゴ（ラウンド） ver2 Bold" panose="02000600000000000000" pitchFamily="50" charset="-128"/>
              </a:rPr>
              <a:t>大歓迎！</a:t>
            </a:r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64C8CF98-978B-4A2A-AC6B-5A91137F7178}"/>
              </a:ext>
            </a:extLst>
          </p:cNvPr>
          <p:cNvSpPr/>
          <p:nvPr/>
        </p:nvSpPr>
        <p:spPr>
          <a:xfrm>
            <a:off x="602625" y="8008718"/>
            <a:ext cx="2611320" cy="81139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67" b="1" dirty="0"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</a:rPr>
              <a:t>活動内容</a:t>
            </a:r>
          </a:p>
        </p:txBody>
      </p:sp>
      <p:sp>
        <p:nvSpPr>
          <p:cNvPr id="31" name="タイトル 1">
            <a:extLst>
              <a:ext uri="{FF2B5EF4-FFF2-40B4-BE49-F238E27FC236}">
                <a16:creationId xmlns:a16="http://schemas.microsoft.com/office/drawing/2014/main" id="{613E82CF-78B4-4F18-A258-CF820D4A7F60}"/>
              </a:ext>
            </a:extLst>
          </p:cNvPr>
          <p:cNvSpPr txBox="1">
            <a:spLocks/>
          </p:cNvSpPr>
          <p:nvPr/>
        </p:nvSpPr>
        <p:spPr>
          <a:xfrm>
            <a:off x="464868" y="8945160"/>
            <a:ext cx="14099796" cy="933613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3146" tIns="46573" rIns="93146" bIns="46573" rtlCol="0" anchor="ctr">
            <a:normAutofit/>
          </a:bodyPr>
          <a:lstStyle>
            <a:lvl1pPr algn="l" defTabSz="16256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782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ja-JP" altLang="en-US" sz="2800" dirty="0">
                <a:solidFill>
                  <a:schemeClr val="tx1"/>
                </a:solidFill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</a:rPr>
              <a:t>◆ノバリアで行われているスポーツ教室のサポート</a:t>
            </a:r>
            <a:endParaRPr lang="en-US" altLang="ja-JP" sz="2800" dirty="0">
              <a:solidFill>
                <a:schemeClr val="tx1"/>
              </a:solidFill>
              <a:latin typeface="コーポレート明朝 ver2 Medium" panose="02000600000000000000" pitchFamily="50" charset="-128"/>
              <a:ea typeface="コーポレート明朝 ver2 Medium" panose="02000600000000000000" pitchFamily="50" charset="-128"/>
            </a:endParaRPr>
          </a:p>
          <a:p>
            <a:pPr>
              <a:lnSpc>
                <a:spcPct val="100000"/>
              </a:lnSpc>
            </a:pPr>
            <a:endParaRPr lang="ja-JP" altLang="en-US" sz="1121" dirty="0">
              <a:solidFill>
                <a:srgbClr val="002060"/>
              </a:solidFill>
              <a:latin typeface="コーポレート明朝 ver2 Medium" panose="02000600000000000000" pitchFamily="50" charset="-128"/>
              <a:ea typeface="コーポレート明朝 ver2 Medium" panose="02000600000000000000" pitchFamily="50" charset="-128"/>
            </a:endParaRPr>
          </a:p>
        </p:txBody>
      </p:sp>
      <p:sp>
        <p:nvSpPr>
          <p:cNvPr id="32" name="四角形: 角を丸くする 31">
            <a:extLst>
              <a:ext uri="{FF2B5EF4-FFF2-40B4-BE49-F238E27FC236}">
                <a16:creationId xmlns:a16="http://schemas.microsoft.com/office/drawing/2014/main" id="{107F96C8-EBAC-4A53-B3CA-3F62AEE57777}"/>
              </a:ext>
            </a:extLst>
          </p:cNvPr>
          <p:cNvSpPr/>
          <p:nvPr/>
        </p:nvSpPr>
        <p:spPr>
          <a:xfrm>
            <a:off x="494706" y="9711468"/>
            <a:ext cx="5134594" cy="100145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60" b="1" dirty="0"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</a:rPr>
              <a:t>こんな方に向いています</a:t>
            </a:r>
          </a:p>
        </p:txBody>
      </p:sp>
      <p:sp>
        <p:nvSpPr>
          <p:cNvPr id="33" name="タイトル 1">
            <a:extLst>
              <a:ext uri="{FF2B5EF4-FFF2-40B4-BE49-F238E27FC236}">
                <a16:creationId xmlns:a16="http://schemas.microsoft.com/office/drawing/2014/main" id="{80451E60-4A85-42DE-B7E2-BE151CC895BE}"/>
              </a:ext>
            </a:extLst>
          </p:cNvPr>
          <p:cNvSpPr txBox="1">
            <a:spLocks/>
          </p:cNvSpPr>
          <p:nvPr/>
        </p:nvSpPr>
        <p:spPr>
          <a:xfrm>
            <a:off x="494705" y="10952999"/>
            <a:ext cx="14440495" cy="1206999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3146" tIns="46573" rIns="93146" bIns="46573" rtlCol="0" anchor="ctr">
            <a:normAutofit fontScale="77500" lnSpcReduction="20000"/>
          </a:bodyPr>
          <a:lstStyle>
            <a:lvl1pPr algn="l" defTabSz="16256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782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ja-JP" altLang="en-US" sz="3800" dirty="0">
                <a:solidFill>
                  <a:schemeClr val="tx1"/>
                </a:solidFill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</a:rPr>
              <a:t>◆パラスポーツを知りたい・ふれてみたい、スポーツに携わる活動・ボランティアがしたい</a:t>
            </a:r>
            <a:endParaRPr lang="en-US" altLang="ja-JP" sz="3800" dirty="0">
              <a:solidFill>
                <a:schemeClr val="tx1"/>
              </a:solidFill>
              <a:latin typeface="コーポレート明朝 ver2 Medium" panose="02000600000000000000" pitchFamily="50" charset="-128"/>
              <a:ea typeface="コーポレート明朝 ver2 Medium" panose="02000600000000000000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3800" dirty="0">
                <a:solidFill>
                  <a:schemeClr val="tx1"/>
                </a:solidFill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</a:rPr>
              <a:t>◆自分も一緒に体を動かしたい　等</a:t>
            </a:r>
            <a:endParaRPr lang="en-US" altLang="ja-JP" sz="3800" dirty="0">
              <a:solidFill>
                <a:schemeClr val="tx1"/>
              </a:solidFill>
              <a:latin typeface="コーポレート明朝 ver2 Medium" panose="02000600000000000000" pitchFamily="50" charset="-128"/>
              <a:ea typeface="コーポレート明朝 ver2 Medium" panose="02000600000000000000" pitchFamily="50" charset="-128"/>
            </a:endParaRPr>
          </a:p>
          <a:p>
            <a:pPr>
              <a:lnSpc>
                <a:spcPct val="100000"/>
              </a:lnSpc>
            </a:pPr>
            <a:endParaRPr lang="ja-JP" altLang="en-US" sz="1121" dirty="0">
              <a:solidFill>
                <a:srgbClr val="002060"/>
              </a:solidFill>
              <a:latin typeface="コーポレート明朝 ver2 Medium" panose="02000600000000000000" pitchFamily="50" charset="-128"/>
              <a:ea typeface="コーポレート明朝 ver2 Medium" panose="02000600000000000000" pitchFamily="50" charset="-128"/>
            </a:endParaRPr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12FD6C18-E232-4FA6-902A-9E3D2BE0690D}"/>
              </a:ext>
            </a:extLst>
          </p:cNvPr>
          <p:cNvSpPr/>
          <p:nvPr/>
        </p:nvSpPr>
        <p:spPr>
          <a:xfrm>
            <a:off x="602625" y="16373185"/>
            <a:ext cx="2611320" cy="811399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67" b="1" dirty="0"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</a:rPr>
              <a:t>申込</a:t>
            </a:r>
          </a:p>
        </p:txBody>
      </p:sp>
      <p:sp>
        <p:nvSpPr>
          <p:cNvPr id="35" name="タイトル 1">
            <a:extLst>
              <a:ext uri="{FF2B5EF4-FFF2-40B4-BE49-F238E27FC236}">
                <a16:creationId xmlns:a16="http://schemas.microsoft.com/office/drawing/2014/main" id="{A892AFDC-5FFD-4AFE-8732-206C3BE414B0}"/>
              </a:ext>
            </a:extLst>
          </p:cNvPr>
          <p:cNvSpPr txBox="1">
            <a:spLocks/>
          </p:cNvSpPr>
          <p:nvPr/>
        </p:nvSpPr>
        <p:spPr>
          <a:xfrm>
            <a:off x="-564744" y="16640800"/>
            <a:ext cx="14099796" cy="1145447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3146" tIns="46573" rIns="93146" bIns="46573" rtlCol="0" anchor="ctr">
            <a:normAutofit fontScale="85000" lnSpcReduction="20000"/>
          </a:bodyPr>
          <a:lstStyle>
            <a:lvl1pPr algn="l" defTabSz="16256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782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ja-JP" altLang="en-US" sz="3260" dirty="0">
                <a:solidFill>
                  <a:schemeClr val="tx1"/>
                </a:solidFill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</a:rPr>
              <a:t>　　　　　　　　　　　◆申込用紙に記入し、</a:t>
            </a:r>
            <a:r>
              <a:rPr lang="en-US" altLang="ja-JP" sz="3260" dirty="0">
                <a:solidFill>
                  <a:schemeClr val="tx1"/>
                </a:solidFill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</a:rPr>
              <a:t>FAX/</a:t>
            </a:r>
            <a:r>
              <a:rPr lang="ja-JP" altLang="en-US" sz="3260" dirty="0">
                <a:solidFill>
                  <a:schemeClr val="tx1"/>
                </a:solidFill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</a:rPr>
              <a:t>郵送</a:t>
            </a:r>
            <a:r>
              <a:rPr lang="en-US" altLang="ja-JP" sz="3260" dirty="0">
                <a:solidFill>
                  <a:schemeClr val="tx1"/>
                </a:solidFill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</a:rPr>
              <a:t>/</a:t>
            </a:r>
            <a:r>
              <a:rPr lang="ja-JP" altLang="en-US" sz="3260" dirty="0">
                <a:solidFill>
                  <a:schemeClr val="tx1"/>
                </a:solidFill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</a:rPr>
              <a:t>メールにて送信してください</a:t>
            </a:r>
            <a:endParaRPr lang="en-US" altLang="ja-JP" sz="3260" dirty="0">
              <a:solidFill>
                <a:schemeClr val="tx1"/>
              </a:solidFill>
              <a:latin typeface="コーポレート明朝 ver2 Medium" panose="02000600000000000000" pitchFamily="50" charset="-128"/>
              <a:ea typeface="コーポレート明朝 ver2 Medium" panose="02000600000000000000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3260" dirty="0">
                <a:solidFill>
                  <a:schemeClr val="tx1"/>
                </a:solidFill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</a:rPr>
              <a:t>　　　　　　　　　　　</a:t>
            </a:r>
            <a:r>
              <a:rPr lang="en-US" altLang="ja-JP" sz="3260" dirty="0">
                <a:solidFill>
                  <a:schemeClr val="tx1"/>
                </a:solidFill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</a:rPr>
              <a:t>【</a:t>
            </a:r>
            <a:r>
              <a:rPr lang="ja-JP" altLang="en-US" sz="3260" dirty="0">
                <a:solidFill>
                  <a:schemeClr val="tx1"/>
                </a:solidFill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</a:rPr>
              <a:t>締切：</a:t>
            </a:r>
            <a:r>
              <a:rPr lang="en-US" altLang="ja-JP" sz="3260" dirty="0">
                <a:solidFill>
                  <a:schemeClr val="tx1"/>
                </a:solidFill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</a:rPr>
              <a:t>4</a:t>
            </a:r>
            <a:r>
              <a:rPr lang="ja-JP" altLang="en-US" sz="3260" dirty="0">
                <a:solidFill>
                  <a:schemeClr val="tx1"/>
                </a:solidFill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</a:rPr>
              <a:t>月</a:t>
            </a:r>
            <a:r>
              <a:rPr lang="en-US" altLang="ja-JP" sz="3260" dirty="0">
                <a:solidFill>
                  <a:schemeClr val="tx1"/>
                </a:solidFill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</a:rPr>
              <a:t>8</a:t>
            </a:r>
            <a:r>
              <a:rPr lang="ja-JP" altLang="en-US" sz="3260" dirty="0">
                <a:solidFill>
                  <a:schemeClr val="tx1"/>
                </a:solidFill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</a:rPr>
              <a:t>日（月）</a:t>
            </a:r>
            <a:r>
              <a:rPr lang="en-US" altLang="ja-JP" sz="3260" dirty="0">
                <a:solidFill>
                  <a:schemeClr val="tx1"/>
                </a:solidFill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</a:rPr>
              <a:t>】</a:t>
            </a:r>
          </a:p>
          <a:p>
            <a:pPr>
              <a:lnSpc>
                <a:spcPct val="100000"/>
              </a:lnSpc>
            </a:pPr>
            <a:r>
              <a:rPr lang="ja-JP" altLang="en-US" sz="3260" dirty="0">
                <a:solidFill>
                  <a:schemeClr val="tx1"/>
                </a:solidFill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</a:rPr>
              <a:t>　 　　　　　　　　　　　</a:t>
            </a:r>
            <a:endParaRPr lang="en-US" altLang="ja-JP" sz="3260" dirty="0">
              <a:solidFill>
                <a:schemeClr val="tx1"/>
              </a:solidFill>
              <a:latin typeface="コーポレート明朝 ver2 Medium" panose="02000600000000000000" pitchFamily="50" charset="-128"/>
              <a:ea typeface="コーポレート明朝 ver2 Medium" panose="02000600000000000000" pitchFamily="50" charset="-128"/>
            </a:endParaRPr>
          </a:p>
          <a:p>
            <a:pPr>
              <a:lnSpc>
                <a:spcPct val="100000"/>
              </a:lnSpc>
            </a:pPr>
            <a:endParaRPr lang="en-US" altLang="ja-JP" sz="3260" dirty="0">
              <a:solidFill>
                <a:schemeClr val="tx1"/>
              </a:solidFill>
              <a:latin typeface="コーポレート明朝 ver2 Medium" panose="02000600000000000000" pitchFamily="50" charset="-128"/>
              <a:ea typeface="コーポレート明朝 ver2 Medium" panose="02000600000000000000" pitchFamily="50" charset="-128"/>
            </a:endParaRPr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78230C5F-9428-4815-9E74-B2A503A08294}"/>
              </a:ext>
            </a:extLst>
          </p:cNvPr>
          <p:cNvSpPr/>
          <p:nvPr/>
        </p:nvSpPr>
        <p:spPr>
          <a:xfrm>
            <a:off x="494705" y="12403363"/>
            <a:ext cx="3798156" cy="7889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60" b="1" dirty="0"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</a:rPr>
              <a:t>スポーツ教室</a:t>
            </a:r>
          </a:p>
        </p:txBody>
      </p:sp>
      <p:sp>
        <p:nvSpPr>
          <p:cNvPr id="25" name="タイトル 1">
            <a:extLst>
              <a:ext uri="{FF2B5EF4-FFF2-40B4-BE49-F238E27FC236}">
                <a16:creationId xmlns:a16="http://schemas.microsoft.com/office/drawing/2014/main" id="{9C214DB4-1A55-4EFC-B460-2C9D72570DE0}"/>
              </a:ext>
            </a:extLst>
          </p:cNvPr>
          <p:cNvSpPr txBox="1">
            <a:spLocks/>
          </p:cNvSpPr>
          <p:nvPr/>
        </p:nvSpPr>
        <p:spPr>
          <a:xfrm>
            <a:off x="665054" y="13475810"/>
            <a:ext cx="14756721" cy="2885499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3146" tIns="46573" rIns="93146" bIns="46573" rtlCol="0" anchor="ctr">
            <a:normAutofit fontScale="92500"/>
          </a:bodyPr>
          <a:lstStyle>
            <a:lvl1pPr algn="l" defTabSz="16256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782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ja-JP" altLang="en-US" sz="3200" dirty="0">
                <a:solidFill>
                  <a:schemeClr val="tx1"/>
                </a:solidFill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</a:rPr>
              <a:t>◆ノバリアで開催している教室のうち、サポートを必要とする</a:t>
            </a:r>
            <a:r>
              <a:rPr lang="en-US" altLang="ja-JP" sz="3200" dirty="0">
                <a:solidFill>
                  <a:schemeClr val="tx1"/>
                </a:solidFill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</a:rPr>
              <a:t>24</a:t>
            </a:r>
            <a:r>
              <a:rPr lang="ja-JP" altLang="en-US" sz="3200" dirty="0">
                <a:solidFill>
                  <a:schemeClr val="tx1"/>
                </a:solidFill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</a:rPr>
              <a:t>教室（５教室まで</a:t>
            </a:r>
            <a:endParaRPr lang="en-US" altLang="ja-JP" sz="3200" dirty="0">
              <a:solidFill>
                <a:schemeClr val="tx1"/>
              </a:solidFill>
              <a:latin typeface="コーポレート明朝 ver2 Medium" panose="02000600000000000000" pitchFamily="50" charset="-128"/>
              <a:ea typeface="コーポレート明朝 ver2 Medium" panose="02000600000000000000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3200" dirty="0">
                <a:solidFill>
                  <a:schemeClr val="tx1"/>
                </a:solidFill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</a:rPr>
              <a:t>お選びいただけます）</a:t>
            </a:r>
            <a:endParaRPr lang="en-US" altLang="ja-JP" sz="3200" dirty="0">
              <a:solidFill>
                <a:schemeClr val="tx1"/>
              </a:solidFill>
              <a:latin typeface="コーポレート明朝 ver2 Medium" panose="02000600000000000000" pitchFamily="50" charset="-128"/>
              <a:ea typeface="コーポレート明朝 ver2 Medium" panose="02000600000000000000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3200" dirty="0">
                <a:solidFill>
                  <a:schemeClr val="tx1"/>
                </a:solidFill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</a:rPr>
              <a:t>◆人数調整のため、サポートいただく教室を調整させていただくことがあります。</a:t>
            </a:r>
            <a:endParaRPr lang="en-US" altLang="ja-JP" sz="3200" dirty="0">
              <a:solidFill>
                <a:schemeClr val="tx1"/>
              </a:solidFill>
              <a:latin typeface="コーポレート明朝 ver2 Medium" panose="02000600000000000000" pitchFamily="50" charset="-128"/>
              <a:ea typeface="コーポレート明朝 ver2 Medium" panose="02000600000000000000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3200" dirty="0">
                <a:solidFill>
                  <a:schemeClr val="tx1"/>
                </a:solidFill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</a:rPr>
              <a:t>◆毎回の参加でなくても構いません。１回の参加につき交通費を支給致します。</a:t>
            </a:r>
            <a:endParaRPr lang="en-US" altLang="ja-JP" sz="3200" dirty="0">
              <a:solidFill>
                <a:schemeClr val="tx1"/>
              </a:solidFill>
              <a:latin typeface="コーポレート明朝 ver2 Medium" panose="02000600000000000000" pitchFamily="50" charset="-128"/>
              <a:ea typeface="コーポレート明朝 ver2 Medium" panose="02000600000000000000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2800" dirty="0">
                <a:solidFill>
                  <a:schemeClr val="tx1"/>
                </a:solidFill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</a:rPr>
              <a:t>　</a:t>
            </a:r>
            <a:r>
              <a:rPr lang="en-US" altLang="ja-JP" sz="2800" dirty="0">
                <a:solidFill>
                  <a:schemeClr val="tx1"/>
                </a:solidFill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</a:rPr>
              <a:t>※</a:t>
            </a:r>
            <a:r>
              <a:rPr lang="ja-JP" altLang="en-US" sz="2800" dirty="0">
                <a:solidFill>
                  <a:schemeClr val="tx1"/>
                </a:solidFill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</a:rPr>
              <a:t>教室の日程や内容については、同封のパンフレットをご確認ください</a:t>
            </a:r>
            <a:endParaRPr lang="en-US" altLang="ja-JP" sz="2800" dirty="0">
              <a:solidFill>
                <a:schemeClr val="tx1"/>
              </a:solidFill>
              <a:latin typeface="コーポレート明朝 ver2 Medium" panose="02000600000000000000" pitchFamily="50" charset="-128"/>
              <a:ea typeface="コーポレート明朝 ver2 Medium" panose="02000600000000000000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2800" dirty="0">
                <a:solidFill>
                  <a:schemeClr val="tx1"/>
                </a:solidFill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</a:rPr>
              <a:t>　</a:t>
            </a:r>
            <a:r>
              <a:rPr lang="en-US" altLang="ja-JP" sz="2800" dirty="0">
                <a:solidFill>
                  <a:schemeClr val="tx1"/>
                </a:solidFill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</a:rPr>
              <a:t>※</a:t>
            </a:r>
            <a:r>
              <a:rPr lang="ja-JP" altLang="en-US" sz="2800" dirty="0">
                <a:solidFill>
                  <a:schemeClr val="tx1"/>
                </a:solidFill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</a:rPr>
              <a:t>サポート内容につきましては、サポートする教室が決まり次第ご説明いたします</a:t>
            </a:r>
            <a:r>
              <a:rPr lang="ja-JP" altLang="en-US" sz="2852" dirty="0">
                <a:solidFill>
                  <a:schemeClr val="tx1"/>
                </a:solidFill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</a:rPr>
              <a:t>。</a:t>
            </a:r>
            <a:endParaRPr lang="en-US" altLang="ja-JP" sz="2852" dirty="0">
              <a:solidFill>
                <a:schemeClr val="tx1"/>
              </a:solidFill>
              <a:latin typeface="コーポレート明朝 ver2 Medium" panose="02000600000000000000" pitchFamily="50" charset="-128"/>
              <a:ea typeface="コーポレート明朝 ver2 Medium" panose="02000600000000000000" pitchFamily="50" charset="-128"/>
            </a:endParaRPr>
          </a:p>
          <a:p>
            <a:pPr>
              <a:lnSpc>
                <a:spcPct val="100000"/>
              </a:lnSpc>
            </a:pPr>
            <a:endParaRPr lang="ja-JP" altLang="en-US" sz="1121" dirty="0">
              <a:solidFill>
                <a:srgbClr val="002060"/>
              </a:solidFill>
              <a:latin typeface="コーポレート明朝 ver2 Medium" panose="02000600000000000000" pitchFamily="50" charset="-128"/>
              <a:ea typeface="コーポレート明朝 ver2 Medium" panose="02000600000000000000" pitchFamily="50" charset="-128"/>
            </a:endParaRP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B2F82C0D-E4BA-D51C-2FF0-33D61E1C1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121" y="19308083"/>
            <a:ext cx="11513175" cy="191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46" tIns="46573" rIns="93146" bIns="46573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 defTabSz="93149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3260" b="1" dirty="0"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</a:rPr>
              <a:t>鳥取ユニバーサルスポーツセンター　ノバリア</a:t>
            </a:r>
            <a:endParaRPr kumimoji="0" lang="ja-JP" altLang="ja-JP" sz="4482" b="1" dirty="0">
              <a:latin typeface="コーポレート明朝 ver2 Medium" panose="02000600000000000000" pitchFamily="50" charset="-128"/>
              <a:ea typeface="コーポレート明朝 ver2 Medium" panose="02000600000000000000" pitchFamily="50" charset="-128"/>
            </a:endParaRPr>
          </a:p>
          <a:p>
            <a:pPr algn="dist" defTabSz="93149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037" dirty="0"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  <a:cs typeface="Times New Roman" panose="02020603050405020304" pitchFamily="18" charset="0"/>
              </a:rPr>
              <a:t>〒</a:t>
            </a:r>
            <a:r>
              <a:rPr kumimoji="0" lang="en-US" altLang="ja-JP" sz="2037" dirty="0"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  <a:cs typeface="Times New Roman" panose="02020603050405020304" pitchFamily="18" charset="0"/>
              </a:rPr>
              <a:t>680-0944</a:t>
            </a:r>
            <a:r>
              <a:rPr kumimoji="0" lang="ja-JP" altLang="en-US" sz="2037" dirty="0"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  <a:cs typeface="Times New Roman" panose="02020603050405020304" pitchFamily="18" charset="0"/>
              </a:rPr>
              <a:t> 鳥取市布勢</a:t>
            </a:r>
            <a:r>
              <a:rPr kumimoji="0" lang="en-US" altLang="ja-JP" sz="2037" dirty="0"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  <a:cs typeface="Times New Roman" panose="02020603050405020304" pitchFamily="18" charset="0"/>
              </a:rPr>
              <a:t>146-1</a:t>
            </a:r>
            <a:r>
              <a:rPr kumimoji="0" lang="ja-JP" altLang="en-US" sz="2037" dirty="0"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  <a:cs typeface="Times New Roman" panose="02020603050405020304" pitchFamily="18" charset="0"/>
              </a:rPr>
              <a:t> 布勢総合運動公園内</a:t>
            </a:r>
            <a:endParaRPr kumimoji="0" lang="en-US" altLang="ja-JP" sz="2852" dirty="0">
              <a:latin typeface="コーポレート明朝 ver2 Medium" panose="02000600000000000000" pitchFamily="50" charset="-128"/>
              <a:ea typeface="コーポレート明朝 ver2 Medium" panose="02000600000000000000" pitchFamily="50" charset="-128"/>
            </a:endParaRPr>
          </a:p>
          <a:p>
            <a:pPr algn="dist" defTabSz="93149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3260" dirty="0"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  <a:cs typeface="Times New Roman" panose="02020603050405020304" pitchFamily="18" charset="0"/>
              </a:rPr>
              <a:t>TEL</a:t>
            </a:r>
            <a:r>
              <a:rPr kumimoji="0" lang="ja-JP" altLang="en-US" sz="3260" dirty="0"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  <a:cs typeface="Times New Roman" panose="02020603050405020304" pitchFamily="18" charset="0"/>
              </a:rPr>
              <a:t> </a:t>
            </a:r>
            <a:r>
              <a:rPr kumimoji="0" lang="en-US" altLang="ja-JP" sz="3260" dirty="0"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  <a:cs typeface="Times New Roman" panose="02020603050405020304" pitchFamily="18" charset="0"/>
              </a:rPr>
              <a:t>0857-50-1091</a:t>
            </a:r>
            <a:r>
              <a:rPr kumimoji="0" lang="ja-JP" altLang="en-US" sz="3260" dirty="0"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  <a:cs typeface="Times New Roman" panose="02020603050405020304" pitchFamily="18" charset="0"/>
              </a:rPr>
              <a:t>　</a:t>
            </a:r>
            <a:r>
              <a:rPr kumimoji="0" lang="en-US" altLang="ja-JP" sz="3260" dirty="0"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  <a:cs typeface="Times New Roman" panose="02020603050405020304" pitchFamily="18" charset="0"/>
              </a:rPr>
              <a:t>FAX</a:t>
            </a:r>
            <a:r>
              <a:rPr kumimoji="0" lang="ja-JP" altLang="en-US" sz="3260" dirty="0"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  <a:cs typeface="Times New Roman" panose="02020603050405020304" pitchFamily="18" charset="0"/>
              </a:rPr>
              <a:t> </a:t>
            </a:r>
            <a:r>
              <a:rPr kumimoji="0" lang="en-US" altLang="ja-JP" sz="3260" dirty="0"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  <a:cs typeface="Times New Roman" panose="02020603050405020304" pitchFamily="18" charset="0"/>
              </a:rPr>
              <a:t>0857-50-1092</a:t>
            </a:r>
          </a:p>
          <a:p>
            <a:pPr algn="dist" defTabSz="93149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3260" dirty="0"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</a:rPr>
              <a:t>E-mail</a:t>
            </a:r>
            <a:r>
              <a:rPr kumimoji="0" lang="ja-JP" altLang="en-US" sz="3260" dirty="0"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</a:rPr>
              <a:t>：</a:t>
            </a:r>
            <a:r>
              <a:rPr kumimoji="0" lang="en-US" altLang="ja-JP" sz="3260" dirty="0"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</a:rPr>
              <a:t>tottori-novaria@ts-sawayaka.jp</a:t>
            </a:r>
          </a:p>
        </p:txBody>
      </p:sp>
      <p:sp>
        <p:nvSpPr>
          <p:cNvPr id="10" name="角丸四角形 28">
            <a:extLst>
              <a:ext uri="{FF2B5EF4-FFF2-40B4-BE49-F238E27FC236}">
                <a16:creationId xmlns:a16="http://schemas.microsoft.com/office/drawing/2014/main" id="{3FE356C4-991C-3B61-B76D-D498B75B5E88}"/>
              </a:ext>
            </a:extLst>
          </p:cNvPr>
          <p:cNvSpPr/>
          <p:nvPr/>
        </p:nvSpPr>
        <p:spPr>
          <a:xfrm>
            <a:off x="625900" y="18320474"/>
            <a:ext cx="6046057" cy="829772"/>
          </a:xfrm>
          <a:prstGeom prst="roundRect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165584" tIns="82793" rIns="165584" bIns="8279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075"/>
              </a:lnSpc>
            </a:pPr>
            <a:r>
              <a:rPr lang="ja-JP" altLang="en-US" sz="4075" b="1" kern="100" dirty="0">
                <a:solidFill>
                  <a:srgbClr val="002060"/>
                </a:solidFill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  <a:cs typeface="Times New Roman" panose="02020603050405020304" pitchFamily="18" charset="0"/>
              </a:rPr>
              <a:t>問合せ・お申し込み先</a:t>
            </a:r>
            <a:endParaRPr lang="en-US" altLang="ja-JP" sz="4075" b="1" kern="100" dirty="0">
              <a:solidFill>
                <a:srgbClr val="002060"/>
              </a:solidFill>
              <a:latin typeface="コーポレート明朝 ver2 Medium" panose="02000600000000000000" pitchFamily="50" charset="-128"/>
              <a:ea typeface="コーポレート明朝 ver2 Medium" panose="0200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391095C-B703-4E57-8B87-16843577F4B3}"/>
              </a:ext>
            </a:extLst>
          </p:cNvPr>
          <p:cNvSpPr txBox="1"/>
          <p:nvPr/>
        </p:nvSpPr>
        <p:spPr>
          <a:xfrm rot="5400000">
            <a:off x="5954586" y="9217053"/>
            <a:ext cx="190137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Lucida Handwriting" panose="03010101010101010101" pitchFamily="66" charset="0"/>
              </a:rPr>
              <a:t>NOVARIA</a:t>
            </a:r>
            <a:r>
              <a:rPr kumimoji="1" lang="ja-JP" altLang="en-US" sz="80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Lucida Handwriting" panose="03010101010101010101" pitchFamily="66" charset="0"/>
              </a:rPr>
              <a:t> </a:t>
            </a:r>
            <a:r>
              <a:rPr kumimoji="1" lang="en-US" altLang="ja-JP" sz="80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Lucida Handwriting" panose="03010101010101010101" pitchFamily="66" charset="0"/>
              </a:rPr>
              <a:t>SPORTS </a:t>
            </a:r>
            <a:r>
              <a:rPr kumimoji="1" lang="ja-JP" altLang="en-US" sz="80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Lucida Handwriting" panose="03010101010101010101" pitchFamily="66" charset="0"/>
              </a:rPr>
              <a:t> </a:t>
            </a:r>
            <a:r>
              <a:rPr kumimoji="1" lang="en-US" altLang="ja-JP" sz="80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Lucida Handwriting" panose="03010101010101010101" pitchFamily="66" charset="0"/>
              </a:rPr>
              <a:t>SUPPORTER</a:t>
            </a:r>
            <a:endParaRPr kumimoji="1" lang="ja-JP" altLang="en-US" sz="36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Lucida Handwriting" panose="03010101010101010101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E20CE32-88B2-1560-7BE5-AF4557D444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70345" y="18048552"/>
            <a:ext cx="3727078" cy="32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568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0032C67E-09F8-412A-B811-02D9F4E34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639" y="320447"/>
            <a:ext cx="14813389" cy="1690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46" tIns="46573" rIns="93146" bIns="46573" numCol="1" anchor="ctr" anchorCtr="0" compatLnSpc="1">
            <a:prstTxWarp prst="textNoShape">
              <a:avLst/>
            </a:prstTxWarp>
            <a:spAutoFit/>
          </a:bodyPr>
          <a:lstStyle>
            <a:lvl1pPr indent="304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310500" algn="ctr" defTabSz="931499"/>
            <a:r>
              <a:rPr lang="ja-JP" altLang="en-US" sz="2852" b="1" dirty="0"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  <a:cs typeface="Times New Roman" panose="02020603050405020304" pitchFamily="18" charset="0"/>
              </a:rPr>
              <a:t>鳥取ユニバーサルスポーツセンターノバリア 鳥取型スポーツ推進事業</a:t>
            </a:r>
            <a:endParaRPr lang="en-US" altLang="ja-JP" sz="2852" b="1" dirty="0">
              <a:latin typeface="コーポレート明朝 ver2 Medium" panose="02000600000000000000" pitchFamily="50" charset="-128"/>
              <a:ea typeface="コーポレート明朝 ver2 Medium" panose="02000600000000000000" pitchFamily="50" charset="-128"/>
              <a:cs typeface="Times New Roman" panose="02020603050405020304" pitchFamily="18" charset="0"/>
            </a:endParaRPr>
          </a:p>
          <a:p>
            <a:pPr indent="310500" algn="ctr" defTabSz="931499"/>
            <a:r>
              <a:rPr lang="ja-JP" altLang="en-US" sz="5501" b="1" dirty="0"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  <a:cs typeface="Times New Roman" panose="02020603050405020304" pitchFamily="18" charset="0"/>
              </a:rPr>
              <a:t>スポーツ教室サポート申込書</a:t>
            </a:r>
            <a:endParaRPr lang="en-US" altLang="ja-JP" sz="3260" b="1" dirty="0">
              <a:latin typeface="コーポレート明朝 ver2 Medium" panose="02000600000000000000" pitchFamily="50" charset="-128"/>
              <a:ea typeface="コーポレート明朝 ver2 Medium" panose="02000600000000000000" pitchFamily="50" charset="-128"/>
            </a:endParaRPr>
          </a:p>
          <a:p>
            <a:pPr indent="310500" defTabSz="931499"/>
            <a:endParaRPr lang="en-US" altLang="ja-JP" sz="1834" dirty="0">
              <a:latin typeface="コーポレート明朝 ver2 Medium" panose="02000600000000000000" pitchFamily="50" charset="-128"/>
              <a:ea typeface="コーポレート明朝 ver2 Medium" panose="02000600000000000000" pitchFamily="50" charset="-128"/>
            </a:endParaRPr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D0D91D48-4A45-4918-B1D3-2035848C35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49573"/>
              </p:ext>
            </p:extLst>
          </p:nvPr>
        </p:nvGraphicFramePr>
        <p:xfrm>
          <a:off x="485355" y="2325990"/>
          <a:ext cx="15334042" cy="16410801"/>
        </p:xfrm>
        <a:graphic>
          <a:graphicData uri="http://schemas.openxmlformats.org/drawingml/2006/table">
            <a:tbl>
              <a:tblPr firstRow="1" firstCol="1" bandRow="1"/>
              <a:tblGrid>
                <a:gridCol w="2052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31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21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985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36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600" b="0" kern="0" spc="125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ふりがな</a:t>
                      </a:r>
                      <a:endParaRPr lang="ja-JP" sz="2000" b="1" kern="100" dirty="0">
                        <a:effectLst/>
                        <a:latin typeface="コーポレート明朝 ver2 Medium" panose="02000600000000000000" pitchFamily="50" charset="-128"/>
                        <a:ea typeface="コーポレート明朝 ver2 Medium" panose="0200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9859" marR="69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000" b="1" kern="100" dirty="0">
                        <a:effectLst/>
                        <a:latin typeface="コーポレート明朝 ver2 Medium" panose="02000600000000000000" pitchFamily="50" charset="-128"/>
                        <a:ea typeface="コーポレート明朝 ver2 Medium" panose="020006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000" b="1" kern="100" dirty="0">
                        <a:effectLst/>
                        <a:latin typeface="コーポレート明朝 ver2 Medium" panose="02000600000000000000" pitchFamily="50" charset="-128"/>
                        <a:ea typeface="コーポレート明朝 ver2 Medium" panose="020006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9859" marR="69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2900" b="1" kern="0" spc="8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生年月日</a:t>
                      </a:r>
                      <a:r>
                        <a:rPr lang="ja-JP" altLang="en-US" sz="3300" b="1" kern="100" spc="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　　</a:t>
                      </a:r>
                      <a:endParaRPr lang="en-US" altLang="ja-JP" sz="2900" b="1" kern="100" dirty="0">
                        <a:effectLst/>
                        <a:latin typeface="コーポレート明朝 ver2 Medium" panose="02000600000000000000" pitchFamily="50" charset="-128"/>
                        <a:ea typeface="コーポレート明朝 ver2 Medium" panose="020006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altLang="en-US" sz="2000" b="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西暦</a:t>
                      </a:r>
                      <a:endParaRPr lang="en-US" altLang="ja-JP" sz="2900" b="0" kern="100" dirty="0">
                        <a:effectLst/>
                        <a:latin typeface="コーポレート明朝 ver2 Medium" panose="02000600000000000000" pitchFamily="50" charset="-128"/>
                        <a:ea typeface="コーポレート明朝 ver2 Medium" panose="020006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R="508000" algn="l" latinLnBrk="1">
                        <a:spcAft>
                          <a:spcPts val="0"/>
                        </a:spcAft>
                      </a:pPr>
                      <a:r>
                        <a:rPr lang="en-US" altLang="ja-JP" sz="2400" b="1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ja-JP" altLang="en-US" sz="2400" b="1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　　　</a:t>
                      </a:r>
                      <a:r>
                        <a:rPr lang="en-US" altLang="ja-JP" sz="2400" b="1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ja-JP" sz="2400" b="1" kern="100" baseline="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ja-JP" altLang="en-US" sz="2400" b="1" kern="100" baseline="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　年　　   </a:t>
                      </a:r>
                      <a:r>
                        <a:rPr lang="ja-JP" sz="2400" b="1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ja-JP" altLang="en-US" sz="2400" b="1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   　　</a:t>
                      </a:r>
                      <a:r>
                        <a:rPr lang="ja-JP" sz="2400" b="1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日</a:t>
                      </a:r>
                      <a:endParaRPr lang="ja-JP" sz="2900" b="1" kern="100" dirty="0">
                        <a:effectLst/>
                        <a:latin typeface="コーポレート明朝 ver2 Medium" panose="02000600000000000000" pitchFamily="50" charset="-128"/>
                        <a:ea typeface="コーポレート明朝 ver2 Medium" panose="020006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ja-JP" sz="2400" b="1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（　　　　　</a:t>
                      </a:r>
                      <a:r>
                        <a:rPr lang="ja-JP" altLang="en-US" sz="2400" b="1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歳</a:t>
                      </a:r>
                      <a:r>
                        <a:rPr lang="ja-JP" sz="2400" b="1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）</a:t>
                      </a:r>
                      <a:endParaRPr lang="ja-JP" sz="2900" b="1" kern="100" dirty="0">
                        <a:effectLst/>
                        <a:latin typeface="コーポレート明朝 ver2 Medium" panose="02000600000000000000" pitchFamily="50" charset="-128"/>
                        <a:ea typeface="コーポレート明朝 ver2 Medium" panose="0200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9859" marR="698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marR="508000" algn="just" latinLnBrk="1">
                        <a:spcAft>
                          <a:spcPts val="0"/>
                        </a:spcAft>
                      </a:pPr>
                      <a:endParaRPr lang="ja-JP" sz="3200" b="1" kern="1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89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3300" b="1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氏　名</a:t>
                      </a:r>
                      <a:endParaRPr lang="ja-JP" sz="3300" b="1" kern="100" dirty="0">
                        <a:effectLst/>
                        <a:latin typeface="コーポレート明朝 ver2 Medium" panose="02000600000000000000" pitchFamily="50" charset="-128"/>
                        <a:ea typeface="コーポレート明朝 ver2 Medium" panose="0200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9859" marR="69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900" b="1" kern="100" dirty="0">
                        <a:effectLst/>
                        <a:latin typeface="コーポレート明朝 ver2 Medium" panose="02000600000000000000" pitchFamily="50" charset="-128"/>
                        <a:ea typeface="コーポレート明朝 ver2 Medium" panose="0200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9859" marR="69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057169"/>
                  </a:ext>
                </a:extLst>
              </a:tr>
              <a:tr h="18349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2900" b="1" kern="0" spc="125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住 所</a:t>
                      </a:r>
                      <a:endParaRPr lang="ja-JP" sz="3300" b="1" kern="100" dirty="0">
                        <a:effectLst/>
                        <a:latin typeface="コーポレート明朝 ver2 Medium" panose="02000600000000000000" pitchFamily="50" charset="-128"/>
                        <a:ea typeface="コーポレート明朝 ver2 Medium" panose="0200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9859" marR="69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2400" b="1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〒</a:t>
                      </a:r>
                      <a:endParaRPr lang="ja-JP" sz="2900" b="1" kern="100" dirty="0">
                        <a:effectLst/>
                        <a:latin typeface="コーポレート明朝 ver2 Medium" panose="02000600000000000000" pitchFamily="50" charset="-128"/>
                        <a:ea typeface="コーポレート明朝 ver2 Medium" panose="020006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2900" b="1" kern="100" dirty="0">
                        <a:effectLst/>
                        <a:latin typeface="コーポレート明朝 ver2 Medium" panose="02000600000000000000" pitchFamily="50" charset="-128"/>
                        <a:ea typeface="コーポレート明朝 ver2 Medium" panose="020006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2900" b="1" kern="100" dirty="0">
                        <a:effectLst/>
                        <a:latin typeface="コーポレート明朝 ver2 Medium" panose="02000600000000000000" pitchFamily="50" charset="-128"/>
                        <a:ea typeface="コーポレート明朝 ver2 Medium" panose="020006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2900" b="1" kern="100" dirty="0">
                        <a:effectLst/>
                        <a:latin typeface="コーポレート明朝 ver2 Medium" panose="02000600000000000000" pitchFamily="50" charset="-128"/>
                        <a:ea typeface="コーポレート明朝 ver2 Medium" panose="020006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2900" b="1" kern="100" dirty="0">
                        <a:effectLst/>
                        <a:latin typeface="コーポレート明朝 ver2 Medium" panose="02000600000000000000" pitchFamily="50" charset="-128"/>
                        <a:ea typeface="コーポレート明朝 ver2 Medium" panose="0200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9859" marR="69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2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2400" b="1" kern="0" spc="125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メール</a:t>
                      </a:r>
                      <a:endParaRPr lang="en-US" altLang="ja-JP" sz="2400" b="1" kern="0" spc="1250" dirty="0">
                        <a:effectLst/>
                        <a:latin typeface="コーポレート明朝 ver2 Medium" panose="02000600000000000000" pitchFamily="50" charset="-128"/>
                        <a:ea typeface="コーポレート明朝 ver2 Medium" panose="020006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2400" b="1" kern="0" spc="125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アドレス</a:t>
                      </a:r>
                      <a:endParaRPr lang="en-US" altLang="ja-JP" sz="1800" b="1" kern="0" spc="1250" dirty="0">
                        <a:effectLst/>
                        <a:latin typeface="コーポレート明朝 ver2 Medium" panose="02000600000000000000" pitchFamily="50" charset="-128"/>
                        <a:ea typeface="コーポレート明朝 ver2 Medium" panose="0200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9859" marR="69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ja-JP" sz="2900" b="1" kern="100" dirty="0">
                        <a:effectLst/>
                        <a:latin typeface="コーポレート明朝 ver2 Medium" panose="02000600000000000000" pitchFamily="50" charset="-128"/>
                        <a:ea typeface="コーポレート明朝 ver2 Medium" panose="0200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9859" marR="69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2900" b="1" kern="0" spc="8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電話番号</a:t>
                      </a:r>
                      <a:endParaRPr lang="ja-JP" altLang="ja-JP" sz="3300" b="1" kern="100" dirty="0">
                        <a:effectLst/>
                        <a:latin typeface="コーポレート明朝 ver2 Medium" panose="02000600000000000000" pitchFamily="50" charset="-128"/>
                        <a:ea typeface="コーポレート明朝 ver2 Medium" panose="0200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9859" marR="69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ja-JP" sz="2900" b="1" kern="100" dirty="0">
                        <a:effectLst/>
                        <a:latin typeface="コーポレート明朝 ver2 Medium" panose="02000600000000000000" pitchFamily="50" charset="-128"/>
                        <a:ea typeface="コーポレート明朝 ver2 Medium" panose="0200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9859" marR="69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66911">
                <a:tc>
                  <a:txBody>
                    <a:bodyPr/>
                    <a:lstStyle/>
                    <a:p>
                      <a:pPr marL="0" marR="0" lvl="0" indent="0" algn="ctr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b="1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サポートを</a:t>
                      </a:r>
                      <a:endParaRPr lang="en-US" altLang="ja-JP" sz="2400" b="1" kern="100" dirty="0">
                        <a:effectLst/>
                        <a:latin typeface="コーポレート明朝 ver2 Medium" panose="02000600000000000000" pitchFamily="50" charset="-128"/>
                        <a:ea typeface="コーポレート明朝 ver2 Medium" panose="020006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b="1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希望する教室</a:t>
                      </a:r>
                      <a:endParaRPr lang="en-US" altLang="ja-JP" sz="2400" b="1" kern="100" dirty="0">
                        <a:effectLst/>
                        <a:latin typeface="コーポレート明朝 ver2 Medium" panose="02000600000000000000" pitchFamily="50" charset="-128"/>
                        <a:ea typeface="コーポレート明朝 ver2 Medium" panose="020006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400" b="1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※5</a:t>
                      </a:r>
                      <a:r>
                        <a:rPr lang="ja-JP" altLang="en-US" sz="2400" b="1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教室まで</a:t>
                      </a:r>
                      <a:endParaRPr lang="ja-JP" altLang="ja-JP" sz="2400" b="1" kern="100" dirty="0">
                        <a:effectLst/>
                        <a:latin typeface="コーポレート明朝 ver2 Medium" panose="02000600000000000000" pitchFamily="50" charset="-128"/>
                        <a:ea typeface="コーポレート明朝 ver2 Medium" panose="020006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ja-JP" sz="2000" b="1" kern="0" spc="1250" dirty="0">
                        <a:effectLst/>
                        <a:latin typeface="コーポレート明朝 ver2 Medium" panose="02000600000000000000" pitchFamily="50" charset="-128"/>
                        <a:ea typeface="コーポレート明朝 ver2 Medium" panose="0200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9859" marR="69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altLang="ja-JP" sz="1000" b="0" kern="100" dirty="0">
                        <a:effectLst/>
                        <a:latin typeface="コーポレート明朝 ver2 Medium" panose="02000600000000000000" pitchFamily="50" charset="-128"/>
                        <a:ea typeface="コーポレート明朝 ver2 Medium" panose="020006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altLang="en-US" sz="1800" b="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サポートを希望する教室を選択してください。複数選択される場合は、希望される優先順位が高い順に数字をご記入ください。</a:t>
                      </a:r>
                      <a:endParaRPr lang="en-US" altLang="ja-JP" sz="1800" b="0" kern="100" dirty="0">
                        <a:effectLst/>
                        <a:latin typeface="コーポレート明朝 ver2 Medium" panose="02000600000000000000" pitchFamily="50" charset="-128"/>
                        <a:ea typeface="コーポレート明朝 ver2 Medium" panose="020006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ja-JP" sz="2000" b="0" kern="100" dirty="0">
                        <a:effectLst/>
                        <a:latin typeface="コーポレート明朝 ver2 Medium" panose="02000600000000000000" pitchFamily="50" charset="-128"/>
                        <a:ea typeface="コーポレート明朝 ver2 Medium" panose="0200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9859" marR="698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altLang="ja-JP" sz="28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9338">
                <a:tc gridSpan="4">
                  <a:txBody>
                    <a:bodyPr/>
                    <a:lstStyle/>
                    <a:p>
                      <a:pPr algn="l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2000" b="1" kern="0" spc="0" baseline="0" dirty="0">
                          <a:effectLst/>
                          <a:latin typeface="メイリオ" panose="020B0604030504040204" pitchFamily="50" charset="-128"/>
                          <a:ea typeface="コーポレート明朝 ver2 Medium" panose="02000600000000000000"/>
                          <a:cs typeface="Times New Roman" panose="02020603050405020304" pitchFamily="18" charset="0"/>
                        </a:rPr>
                        <a:t>持っている資格・ボランティア活動歴等あれば記入ください</a:t>
                      </a:r>
                      <a:endParaRPr lang="en-US" altLang="ja-JP" sz="2000" b="1" kern="0" spc="0" baseline="0" dirty="0">
                        <a:effectLst/>
                        <a:latin typeface="メイリオ" panose="020B0604030504040204" pitchFamily="50" charset="-128"/>
                        <a:ea typeface="コーポレート明朝 ver2 Medium" panose="02000600000000000000"/>
                        <a:cs typeface="Times New Roman" panose="02020603050405020304" pitchFamily="18" charset="0"/>
                      </a:endParaRPr>
                    </a:p>
                  </a:txBody>
                  <a:tcPr marL="69859" marR="698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altLang="ja-JP" sz="28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54275">
                <a:tc gridSpan="4">
                  <a:txBody>
                    <a:bodyPr/>
                    <a:lstStyle/>
                    <a:p>
                      <a:pPr algn="l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2000" b="1" kern="0" spc="0" dirty="0">
                          <a:effectLst/>
                          <a:latin typeface="メイリオ" panose="020B0604030504040204" pitchFamily="50" charset="-128"/>
                          <a:ea typeface="コーポレート明朝 ver2 Medium" panose="02000600000000000000"/>
                          <a:cs typeface="Times New Roman" panose="02020603050405020304" pitchFamily="18" charset="0"/>
                        </a:rPr>
                        <a:t>その他活動するにあたってご希望等があれば記入ください</a:t>
                      </a:r>
                      <a:endParaRPr lang="en-US" altLang="ja-JP" sz="2000" b="1" kern="0" spc="0" dirty="0">
                        <a:effectLst/>
                        <a:latin typeface="メイリオ" panose="020B0604030504040204" pitchFamily="50" charset="-128"/>
                        <a:ea typeface="コーポレート明朝 ver2 Medium" panose="02000600000000000000"/>
                        <a:cs typeface="Times New Roman" panose="02020603050405020304" pitchFamily="18" charset="0"/>
                      </a:endParaRPr>
                    </a:p>
                  </a:txBody>
                  <a:tcPr marL="69859" marR="698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0150539"/>
                  </a:ext>
                </a:extLst>
              </a:tr>
            </a:tbl>
          </a:graphicData>
        </a:graphic>
      </p:graphicFrame>
      <p:sp>
        <p:nvSpPr>
          <p:cNvPr id="10" name="Rectangle 12">
            <a:extLst>
              <a:ext uri="{FF2B5EF4-FFF2-40B4-BE49-F238E27FC236}">
                <a16:creationId xmlns:a16="http://schemas.microsoft.com/office/drawing/2014/main" id="{8BAEB618-673D-4336-8EDA-DCEEC8C97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367" y="18928983"/>
            <a:ext cx="15381931" cy="40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46" tIns="46573" rIns="93146" bIns="46573" numCol="1" anchor="ctr" anchorCtr="0" compatLnSpc="1">
            <a:prstTxWarp prst="textNoShape">
              <a:avLst/>
            </a:prstTxWarp>
            <a:spAutoFit/>
          </a:bodyPr>
          <a:lstStyle/>
          <a:p>
            <a:pPr defTabSz="93149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037" dirty="0"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  <a:cs typeface="Times New Roman" panose="02020603050405020304" pitchFamily="18" charset="0"/>
              </a:rPr>
              <a:t>※</a:t>
            </a:r>
            <a:r>
              <a:rPr lang="ja-JP" altLang="en-US" sz="2037" dirty="0"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  <a:cs typeface="Times New Roman" panose="02020603050405020304" pitchFamily="18" charset="0"/>
              </a:rPr>
              <a:t>個人情報については、本事業の実施及び主催者が今後実施する</a:t>
            </a:r>
            <a:r>
              <a:rPr lang="en-US" altLang="ja-JP" sz="2037" dirty="0"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  <a:cs typeface="Times New Roman" panose="02020603050405020304" pitchFamily="18" charset="0"/>
              </a:rPr>
              <a:t>FUN</a:t>
            </a:r>
            <a:r>
              <a:rPr lang="ja-JP" altLang="en-US" sz="2037" dirty="0"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  <a:cs typeface="Times New Roman" panose="02020603050405020304" pitchFamily="18" charset="0"/>
              </a:rPr>
              <a:t>ネット研修会などのご案内以外の目的には使用致しません。</a:t>
            </a:r>
            <a:endParaRPr lang="en-US" altLang="ja-JP" sz="3260" dirty="0">
              <a:latin typeface="コーポレート明朝 ver2 Medium" panose="02000600000000000000" pitchFamily="50" charset="-128"/>
              <a:ea typeface="コーポレート明朝 ver2 Medium" panose="02000600000000000000" pitchFamily="50" charset="-128"/>
            </a:endParaRP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6142465B-10DB-4B75-ADB7-684DE091E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335" y="1740890"/>
            <a:ext cx="15006062" cy="47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46" tIns="46573" rIns="93146" bIns="46573" numCol="1" anchor="ctr" anchorCtr="0" compatLnSpc="1">
            <a:prstTxWarp prst="textNoShape">
              <a:avLst/>
            </a:prstTxWarp>
            <a:spAutoFit/>
          </a:bodyPr>
          <a:lstStyle/>
          <a:p>
            <a:pPr defTabSz="93149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445" dirty="0"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  <a:cs typeface="Times New Roman" panose="02020603050405020304" pitchFamily="18" charset="0"/>
              </a:rPr>
              <a:t>申込用紙に記入の上、</a:t>
            </a:r>
            <a:r>
              <a:rPr lang="en-US" altLang="ja-JP" sz="2445" dirty="0"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  <a:cs typeface="Times New Roman" panose="02020603050405020304" pitchFamily="18" charset="0"/>
              </a:rPr>
              <a:t>FAX</a:t>
            </a:r>
            <a:r>
              <a:rPr lang="ja-JP" altLang="en-US" sz="2445" dirty="0"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  <a:cs typeface="Times New Roman" panose="02020603050405020304" pitchFamily="18" charset="0"/>
              </a:rPr>
              <a:t>、メール、郵送にてお申込みください。申し込みは随時受け付けております。</a:t>
            </a:r>
            <a:endParaRPr lang="en-US" altLang="ja-JP" sz="2445" dirty="0">
              <a:latin typeface="コーポレート明朝 ver2 Medium" panose="02000600000000000000" pitchFamily="50" charset="-128"/>
              <a:ea typeface="コーポレート明朝 ver2 Medium" panose="02000600000000000000" pitchFamily="50" charset="-128"/>
            </a:endParaRPr>
          </a:p>
        </p:txBody>
      </p:sp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DD61637D-B734-4F11-928E-35B5040767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141258"/>
              </p:ext>
            </p:extLst>
          </p:nvPr>
        </p:nvGraphicFramePr>
        <p:xfrm>
          <a:off x="2789093" y="7774177"/>
          <a:ext cx="12854540" cy="71908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2641">
                  <a:extLst>
                    <a:ext uri="{9D8B030D-6E8A-4147-A177-3AD203B41FA5}">
                      <a16:colId xmlns:a16="http://schemas.microsoft.com/office/drawing/2014/main" val="1924708184"/>
                    </a:ext>
                  </a:extLst>
                </a:gridCol>
                <a:gridCol w="3027231">
                  <a:extLst>
                    <a:ext uri="{9D8B030D-6E8A-4147-A177-3AD203B41FA5}">
                      <a16:colId xmlns:a16="http://schemas.microsoft.com/office/drawing/2014/main" val="3416781201"/>
                    </a:ext>
                  </a:extLst>
                </a:gridCol>
                <a:gridCol w="2513190">
                  <a:extLst>
                    <a:ext uri="{9D8B030D-6E8A-4147-A177-3AD203B41FA5}">
                      <a16:colId xmlns:a16="http://schemas.microsoft.com/office/drawing/2014/main" val="3312405206"/>
                    </a:ext>
                  </a:extLst>
                </a:gridCol>
                <a:gridCol w="805121">
                  <a:extLst>
                    <a:ext uri="{9D8B030D-6E8A-4147-A177-3AD203B41FA5}">
                      <a16:colId xmlns:a16="http://schemas.microsoft.com/office/drawing/2014/main" val="3020406844"/>
                    </a:ext>
                  </a:extLst>
                </a:gridCol>
                <a:gridCol w="3143663">
                  <a:extLst>
                    <a:ext uri="{9D8B030D-6E8A-4147-A177-3AD203B41FA5}">
                      <a16:colId xmlns:a16="http://schemas.microsoft.com/office/drawing/2014/main" val="2268912436"/>
                    </a:ext>
                  </a:extLst>
                </a:gridCol>
                <a:gridCol w="2522694">
                  <a:extLst>
                    <a:ext uri="{9D8B030D-6E8A-4147-A177-3AD203B41FA5}">
                      <a16:colId xmlns:a16="http://schemas.microsoft.com/office/drawing/2014/main" val="3552214738"/>
                    </a:ext>
                  </a:extLst>
                </a:gridCol>
              </a:tblGrid>
              <a:tr h="599237">
                <a:tc>
                  <a:txBody>
                    <a:bodyPr/>
                    <a:lstStyle/>
                    <a:p>
                      <a:endParaRPr kumimoji="1" lang="ja-JP" altLang="en-US" sz="3300" dirty="0">
                        <a:latin typeface="コーポレート明朝 ver2 Medium" panose="02000600000000000000" pitchFamily="50" charset="-128"/>
                        <a:ea typeface="コーポレート明朝 ver2 Medium" panose="02000600000000000000" pitchFamily="50" charset="-128"/>
                      </a:endParaRPr>
                    </a:p>
                  </a:txBody>
                  <a:tcPr marL="93146" marR="93146" marT="46573" marB="465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1800" b="1" kern="1200" dirty="0">
                          <a:solidFill>
                            <a:srgbClr val="000000"/>
                          </a:solidFill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Arial" panose="020B0604020202020204" pitchFamily="34" charset="0"/>
                        </a:rPr>
                        <a:t>体力向上トレーニング</a:t>
                      </a:r>
                      <a:endParaRPr lang="ja-JP" sz="2900" kern="100" dirty="0">
                        <a:effectLst/>
                        <a:latin typeface="コーポレート明朝 ver2 Medium" panose="02000600000000000000" pitchFamily="50" charset="-128"/>
                        <a:ea typeface="コーポレート明朝 ver2 Medium" panose="0200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9859" marR="69859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金曜</a:t>
                      </a:r>
                      <a:r>
                        <a:rPr lang="en-US" altLang="ja-JP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ja-JP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ja-JP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回</a:t>
                      </a:r>
                      <a:r>
                        <a:rPr lang="en-US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)18:</a:t>
                      </a:r>
                      <a:r>
                        <a:rPr lang="en-US" altLang="ja-JP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15-</a:t>
                      </a:r>
                      <a:endParaRPr lang="ja-JP" sz="2900" kern="100" dirty="0">
                        <a:effectLst/>
                        <a:latin typeface="コーポレート明朝 ver2 Medium" panose="02000600000000000000" pitchFamily="50" charset="-128"/>
                        <a:ea typeface="コーポレート明朝 ver2 Medium" panose="0200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9859" marR="6985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2900" kern="100" dirty="0">
                        <a:effectLst/>
                        <a:latin typeface="コーポレート明朝 ver2 Medium" panose="02000600000000000000" pitchFamily="50" charset="-128"/>
                        <a:ea typeface="コーポレート明朝 ver2 Medium" panose="0200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9859" marR="698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altLang="en-US" sz="1800" b="1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ヨガ初心者</a:t>
                      </a:r>
                      <a:endParaRPr lang="ja-JP" sz="1800" b="1" kern="100" dirty="0">
                        <a:effectLst/>
                        <a:latin typeface="コーポレート明朝 ver2 Medium" panose="02000600000000000000" pitchFamily="50" charset="-128"/>
                        <a:ea typeface="コーポレート明朝 ver2 Medium" panose="0200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9859" marR="69859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altLang="en-US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木曜（月</a:t>
                      </a:r>
                      <a:r>
                        <a:rPr lang="en-US" altLang="ja-JP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ja-JP" altLang="en-US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回）</a:t>
                      </a:r>
                      <a:r>
                        <a:rPr lang="en-US" altLang="ja-JP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18:00-</a:t>
                      </a:r>
                      <a:endParaRPr lang="ja-JP" sz="1600" kern="100" dirty="0">
                        <a:effectLst/>
                        <a:latin typeface="コーポレート明朝 ver2 Medium" panose="02000600000000000000" pitchFamily="50" charset="-128"/>
                        <a:ea typeface="コーポレート明朝 ver2 Medium" panose="0200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9859" marR="6985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01744771"/>
                  </a:ext>
                </a:extLst>
              </a:tr>
              <a:tr h="599237">
                <a:tc>
                  <a:txBody>
                    <a:bodyPr/>
                    <a:lstStyle/>
                    <a:p>
                      <a:endParaRPr kumimoji="1" lang="ja-JP" altLang="en-US" sz="3300" dirty="0">
                        <a:latin typeface="コーポレート明朝 ver2 Medium" panose="02000600000000000000" pitchFamily="50" charset="-128"/>
                        <a:ea typeface="コーポレート明朝 ver2 Medium" panose="02000600000000000000" pitchFamily="50" charset="-128"/>
                      </a:endParaRPr>
                    </a:p>
                  </a:txBody>
                  <a:tcPr marL="93146" marR="93146" marT="46573" marB="465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1800" b="1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ウォーキング・ダイエット</a:t>
                      </a:r>
                      <a:endParaRPr lang="ja-JP" sz="2900" kern="100" dirty="0">
                        <a:effectLst/>
                        <a:latin typeface="コーポレート明朝 ver2 Medium" panose="02000600000000000000" pitchFamily="50" charset="-128"/>
                        <a:ea typeface="コーポレート明朝 ver2 Medium" panose="0200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9859" marR="69859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月曜</a:t>
                      </a:r>
                      <a:r>
                        <a:rPr lang="en-US" altLang="ja-JP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ja-JP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ja-JP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回</a:t>
                      </a:r>
                      <a:r>
                        <a:rPr lang="en-US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)18:00-</a:t>
                      </a:r>
                      <a:endParaRPr lang="ja-JP" sz="2900" kern="100" dirty="0">
                        <a:effectLst/>
                        <a:latin typeface="コーポレート明朝 ver2 Medium" panose="02000600000000000000" pitchFamily="50" charset="-128"/>
                        <a:ea typeface="コーポレート明朝 ver2 Medium" panose="0200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9859" marR="6985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kern="10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2900" kern="100">
                        <a:effectLst/>
                        <a:latin typeface="コーポレート明朝 ver2 Medium" panose="02000600000000000000" pitchFamily="50" charset="-128"/>
                        <a:ea typeface="コーポレート明朝 ver2 Medium" panose="0200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9859" marR="698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altLang="en-US" sz="1800" b="1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ヨガ上級者</a:t>
                      </a:r>
                      <a:endParaRPr lang="ja-JP" sz="1800" b="1" kern="100" dirty="0">
                        <a:effectLst/>
                        <a:latin typeface="コーポレート明朝 ver2 Medium" panose="02000600000000000000" pitchFamily="50" charset="-128"/>
                        <a:ea typeface="コーポレート明朝 ver2 Medium" panose="0200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9859" marR="69859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altLang="en-US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月曜（月</a:t>
                      </a:r>
                      <a:r>
                        <a:rPr lang="en-US" altLang="ja-JP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ja-JP" altLang="en-US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回）</a:t>
                      </a:r>
                      <a:r>
                        <a:rPr lang="en-US" altLang="ja-JP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18:00-</a:t>
                      </a:r>
                      <a:endParaRPr lang="ja-JP" sz="1600" kern="100" dirty="0">
                        <a:effectLst/>
                        <a:latin typeface="コーポレート明朝 ver2 Medium" panose="02000600000000000000" pitchFamily="50" charset="-128"/>
                        <a:ea typeface="コーポレート明朝 ver2 Medium" panose="0200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9859" marR="6985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6334224"/>
                  </a:ext>
                </a:extLst>
              </a:tr>
              <a:tr h="599237">
                <a:tc>
                  <a:txBody>
                    <a:bodyPr/>
                    <a:lstStyle/>
                    <a:p>
                      <a:endParaRPr kumimoji="1" lang="ja-JP" altLang="en-US" sz="3300" dirty="0">
                        <a:latin typeface="コーポレート明朝 ver2 Medium" panose="02000600000000000000" pitchFamily="50" charset="-128"/>
                        <a:ea typeface="コーポレート明朝 ver2 Medium" panose="02000600000000000000" pitchFamily="50" charset="-128"/>
                      </a:endParaRPr>
                    </a:p>
                  </a:txBody>
                  <a:tcPr marL="93146" marR="93146" marT="46573" marB="465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1800" b="1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ニュースポーツ</a:t>
                      </a:r>
                      <a:endParaRPr lang="ja-JP" sz="2900" kern="100" dirty="0">
                        <a:effectLst/>
                        <a:latin typeface="コーポレート明朝 ver2 Medium" panose="02000600000000000000" pitchFamily="50" charset="-128"/>
                        <a:ea typeface="コーポレート明朝 ver2 Medium" panose="0200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9859" marR="69859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月曜</a:t>
                      </a:r>
                      <a:r>
                        <a:rPr lang="en-US" altLang="ja-JP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ja-JP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ja-JP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回</a:t>
                      </a:r>
                      <a:r>
                        <a:rPr lang="en-US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)15:</a:t>
                      </a:r>
                      <a:r>
                        <a:rPr lang="en-US" altLang="ja-JP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15-</a:t>
                      </a:r>
                      <a:endParaRPr lang="ja-JP" sz="2900" kern="100" dirty="0">
                        <a:effectLst/>
                        <a:latin typeface="コーポレート明朝 ver2 Medium" panose="02000600000000000000" pitchFamily="50" charset="-128"/>
                        <a:ea typeface="コーポレート明朝 ver2 Medium" panose="0200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9859" marR="6985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kern="10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2900" kern="100">
                        <a:effectLst/>
                        <a:latin typeface="コーポレート明朝 ver2 Medium" panose="02000600000000000000" pitchFamily="50" charset="-128"/>
                        <a:ea typeface="コーポレート明朝 ver2 Medium" panose="0200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9859" marR="698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altLang="en-US" sz="1800" b="1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ゆっくりヨガ</a:t>
                      </a:r>
                      <a:endParaRPr lang="ja-JP" sz="1800" b="1" kern="100" dirty="0">
                        <a:effectLst/>
                        <a:latin typeface="コーポレート明朝 ver2 Medium" panose="02000600000000000000" pitchFamily="50" charset="-128"/>
                        <a:ea typeface="コーポレート明朝 ver2 Medium" panose="0200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9859" marR="69859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altLang="en-US" sz="1600" kern="100" spc="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木曜（月</a:t>
                      </a:r>
                      <a:r>
                        <a:rPr lang="en-US" altLang="ja-JP" sz="1600" kern="100" spc="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ja-JP" altLang="en-US" sz="1600" kern="100" spc="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回）</a:t>
                      </a:r>
                      <a:r>
                        <a:rPr lang="en-US" altLang="ja-JP" sz="1600" kern="100" spc="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15:00-</a:t>
                      </a:r>
                      <a:endParaRPr lang="ja-JP" sz="1600" kern="100" spc="0" dirty="0">
                        <a:effectLst/>
                        <a:latin typeface="コーポレート明朝 ver2 Medium" panose="02000600000000000000" pitchFamily="50" charset="-128"/>
                        <a:ea typeface="コーポレート明朝 ver2 Medium" panose="0200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9859" marR="6985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84786487"/>
                  </a:ext>
                </a:extLst>
              </a:tr>
              <a:tr h="599237">
                <a:tc>
                  <a:txBody>
                    <a:bodyPr/>
                    <a:lstStyle/>
                    <a:p>
                      <a:endParaRPr kumimoji="1" lang="ja-JP" altLang="en-US" sz="3300">
                        <a:latin typeface="コーポレート明朝 ver2 Medium" panose="02000600000000000000" pitchFamily="50" charset="-128"/>
                        <a:ea typeface="コーポレート明朝 ver2 Medium" panose="02000600000000000000" pitchFamily="50" charset="-128"/>
                      </a:endParaRPr>
                    </a:p>
                  </a:txBody>
                  <a:tcPr marL="93146" marR="93146" marT="46573" marB="465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1600" b="1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レクリエーションスポーツ①（平日）</a:t>
                      </a:r>
                      <a:endParaRPr lang="ja-JP" sz="2900" kern="100" dirty="0">
                        <a:effectLst/>
                        <a:latin typeface="コーポレート明朝 ver2 Medium" panose="02000600000000000000" pitchFamily="50" charset="-128"/>
                        <a:ea typeface="コーポレート明朝 ver2 Medium" panose="0200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9859" marR="69859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水曜</a:t>
                      </a:r>
                      <a:r>
                        <a:rPr lang="en-US" altLang="ja-JP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ja-JP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ja-JP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回</a:t>
                      </a:r>
                      <a:r>
                        <a:rPr lang="en-US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)13:30</a:t>
                      </a:r>
                      <a:r>
                        <a:rPr lang="en-US" altLang="ja-JP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9859" marR="6985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kern="10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2900" kern="100">
                        <a:effectLst/>
                        <a:latin typeface="コーポレート明朝 ver2 Medium" panose="02000600000000000000" pitchFamily="50" charset="-128"/>
                        <a:ea typeface="コーポレート明朝 ver2 Medium" panose="0200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9859" marR="698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altLang="en-US" sz="1800" b="1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ダンス　初級</a:t>
                      </a:r>
                      <a:endParaRPr lang="ja-JP" sz="1800" b="1" kern="100" dirty="0">
                        <a:effectLst/>
                        <a:latin typeface="コーポレート明朝 ver2 Medium" panose="02000600000000000000" pitchFamily="50" charset="-128"/>
                        <a:ea typeface="コーポレート明朝 ver2 Medium" panose="0200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9859" marR="6985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ja-JP" altLang="en-US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金曜（月</a:t>
                      </a:r>
                      <a:r>
                        <a:rPr lang="en-US" altLang="ja-JP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ja-JP" altLang="en-US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回）</a:t>
                      </a:r>
                      <a:r>
                        <a:rPr lang="en-US" altLang="ja-JP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17:00-</a:t>
                      </a:r>
                      <a:endParaRPr lang="ja-JP" sz="1600" kern="100" dirty="0">
                        <a:effectLst/>
                        <a:latin typeface="コーポレート明朝 ver2 Medium" panose="02000600000000000000" pitchFamily="50" charset="-128"/>
                        <a:ea typeface="コーポレート明朝 ver2 Medium" panose="0200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9859" marR="6985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03012992"/>
                  </a:ext>
                </a:extLst>
              </a:tr>
              <a:tr h="599237">
                <a:tc>
                  <a:txBody>
                    <a:bodyPr/>
                    <a:lstStyle/>
                    <a:p>
                      <a:endParaRPr kumimoji="1" lang="ja-JP" altLang="en-US" sz="3300">
                        <a:latin typeface="コーポレート明朝 ver2 Medium" panose="02000600000000000000" pitchFamily="50" charset="-128"/>
                        <a:ea typeface="コーポレート明朝 ver2 Medium" panose="02000600000000000000" pitchFamily="50" charset="-128"/>
                      </a:endParaRPr>
                    </a:p>
                  </a:txBody>
                  <a:tcPr marL="93146" marR="93146" marT="46573" marB="465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1600" b="1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レクリエーションスポーツ②（週末）</a:t>
                      </a:r>
                      <a:endParaRPr lang="ja-JP" sz="2900" kern="100" dirty="0">
                        <a:effectLst/>
                        <a:latin typeface="コーポレート明朝 ver2 Medium" panose="02000600000000000000" pitchFamily="50" charset="-128"/>
                        <a:ea typeface="コーポレート明朝 ver2 Medium" panose="0200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9859" marR="69859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土曜</a:t>
                      </a:r>
                      <a:r>
                        <a:rPr lang="en-US" altLang="ja-JP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(1/2</a:t>
                      </a:r>
                      <a:r>
                        <a:rPr lang="ja-JP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)10:00</a:t>
                      </a:r>
                      <a:r>
                        <a:rPr lang="en-US" altLang="ja-JP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-</a:t>
                      </a:r>
                      <a:endParaRPr lang="ja-JP" sz="2900" kern="100" dirty="0">
                        <a:effectLst/>
                        <a:latin typeface="コーポレート明朝 ver2 Medium" panose="02000600000000000000" pitchFamily="50" charset="-128"/>
                        <a:ea typeface="コーポレート明朝 ver2 Medium" panose="0200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9859" marR="6985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kern="10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2900" kern="100">
                        <a:effectLst/>
                        <a:latin typeface="コーポレート明朝 ver2 Medium" panose="02000600000000000000" pitchFamily="50" charset="-128"/>
                        <a:ea typeface="コーポレート明朝 ver2 Medium" panose="0200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9859" marR="698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altLang="en-US" sz="1800" b="1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ダンス　上級</a:t>
                      </a:r>
                      <a:endParaRPr lang="ja-JP" sz="1800" b="1" kern="100" dirty="0">
                        <a:effectLst/>
                        <a:latin typeface="コーポレート明朝 ver2 Medium" panose="02000600000000000000" pitchFamily="50" charset="-128"/>
                        <a:ea typeface="コーポレート明朝 ver2 Medium" panose="0200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9859" marR="69859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altLang="en-US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金曜（月</a:t>
                      </a:r>
                      <a:r>
                        <a:rPr lang="en-US" altLang="ja-JP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ja-JP" altLang="en-US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回）</a:t>
                      </a:r>
                      <a:r>
                        <a:rPr lang="en-US" altLang="ja-JP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18:00-</a:t>
                      </a:r>
                      <a:endParaRPr lang="ja-JP" sz="1600" kern="100" dirty="0">
                        <a:effectLst/>
                        <a:latin typeface="コーポレート明朝 ver2 Medium" panose="02000600000000000000" pitchFamily="50" charset="-128"/>
                        <a:ea typeface="コーポレート明朝 ver2 Medium" panose="0200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9859" marR="6985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16120844"/>
                  </a:ext>
                </a:extLst>
              </a:tr>
              <a:tr h="599237">
                <a:tc>
                  <a:txBody>
                    <a:bodyPr/>
                    <a:lstStyle/>
                    <a:p>
                      <a:endParaRPr kumimoji="1" lang="ja-JP" altLang="en-US" sz="3300">
                        <a:latin typeface="コーポレート明朝 ver2 Medium" panose="02000600000000000000" pitchFamily="50" charset="-128"/>
                        <a:ea typeface="コーポレート明朝 ver2 Medium" panose="02000600000000000000" pitchFamily="50" charset="-128"/>
                      </a:endParaRPr>
                    </a:p>
                  </a:txBody>
                  <a:tcPr marL="93146" marR="93146" marT="46573" marB="465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1800" b="1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応用スポーツ①（平日）</a:t>
                      </a:r>
                      <a:endParaRPr lang="ja-JP" sz="2900" kern="100" dirty="0">
                        <a:effectLst/>
                        <a:latin typeface="コーポレート明朝 ver2 Medium" panose="02000600000000000000" pitchFamily="50" charset="-128"/>
                        <a:ea typeface="コーポレート明朝 ver2 Medium" panose="0200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9859" marR="69859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水曜</a:t>
                      </a:r>
                      <a:r>
                        <a:rPr lang="en-US" altLang="ja-JP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ja-JP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ja-JP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回</a:t>
                      </a:r>
                      <a:r>
                        <a:rPr lang="en-US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)1</a:t>
                      </a:r>
                      <a:r>
                        <a:rPr lang="en-US" altLang="ja-JP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altLang="ja-JP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altLang="ja-JP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-</a:t>
                      </a:r>
                      <a:endParaRPr lang="ja-JP" sz="2900" kern="100" dirty="0">
                        <a:effectLst/>
                        <a:latin typeface="コーポレート明朝 ver2 Medium" panose="02000600000000000000" pitchFamily="50" charset="-128"/>
                        <a:ea typeface="コーポレート明朝 ver2 Medium" panose="0200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9859" marR="6985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kern="10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2900" kern="100">
                        <a:effectLst/>
                        <a:latin typeface="コーポレート明朝 ver2 Medium" panose="02000600000000000000" pitchFamily="50" charset="-128"/>
                        <a:ea typeface="コーポレート明朝 ver2 Medium" panose="0200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9859" marR="698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altLang="en-US" sz="1800" b="1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車いすバスケットボール</a:t>
                      </a:r>
                      <a:endParaRPr lang="ja-JP" sz="1800" b="1" kern="100" dirty="0">
                        <a:effectLst/>
                        <a:latin typeface="コーポレート明朝 ver2 Medium" panose="02000600000000000000" pitchFamily="50" charset="-128"/>
                        <a:ea typeface="コーポレート明朝 ver2 Medium" panose="0200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9859" marR="69859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日曜</a:t>
                      </a:r>
                      <a:r>
                        <a:rPr lang="en-US" altLang="ja-JP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ja-JP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ja-JP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回</a:t>
                      </a:r>
                      <a:r>
                        <a:rPr lang="en-US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altLang="ja-JP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14:00</a:t>
                      </a:r>
                      <a:r>
                        <a:rPr lang="en-US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-</a:t>
                      </a:r>
                      <a:endParaRPr lang="ja-JP" sz="2900" kern="100" dirty="0">
                        <a:effectLst/>
                        <a:latin typeface="コーポレート明朝 ver2 Medium" panose="02000600000000000000" pitchFamily="50" charset="-128"/>
                        <a:ea typeface="コーポレート明朝 ver2 Medium" panose="0200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9859" marR="6985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49146093"/>
                  </a:ext>
                </a:extLst>
              </a:tr>
              <a:tr h="599237">
                <a:tc>
                  <a:txBody>
                    <a:bodyPr/>
                    <a:lstStyle/>
                    <a:p>
                      <a:endParaRPr kumimoji="1" lang="ja-JP" altLang="en-US" sz="3300">
                        <a:latin typeface="コーポレート明朝 ver2 Medium" panose="02000600000000000000" pitchFamily="50" charset="-128"/>
                        <a:ea typeface="コーポレート明朝 ver2 Medium" panose="02000600000000000000" pitchFamily="50" charset="-128"/>
                      </a:endParaRPr>
                    </a:p>
                  </a:txBody>
                  <a:tcPr marL="93146" marR="93146" marT="46573" marB="465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1800" b="1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応用スポーツ②（週末）</a:t>
                      </a:r>
                      <a:endParaRPr lang="ja-JP" sz="2900" kern="100" dirty="0">
                        <a:effectLst/>
                        <a:latin typeface="コーポレート明朝 ver2 Medium" panose="02000600000000000000" pitchFamily="50" charset="-128"/>
                        <a:ea typeface="コーポレート明朝 ver2 Medium" panose="0200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9859" marR="69859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土曜</a:t>
                      </a:r>
                      <a:r>
                        <a:rPr lang="en-US" altLang="ja-JP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ja-JP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ja-JP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回</a:t>
                      </a:r>
                      <a:r>
                        <a:rPr lang="en-US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)13:30</a:t>
                      </a:r>
                      <a:r>
                        <a:rPr lang="en-US" altLang="ja-JP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-</a:t>
                      </a:r>
                      <a:endParaRPr lang="ja-JP" sz="2900" kern="100" dirty="0">
                        <a:effectLst/>
                        <a:latin typeface="コーポレート明朝 ver2 Medium" panose="02000600000000000000" pitchFamily="50" charset="-128"/>
                        <a:ea typeface="コーポレート明朝 ver2 Medium" panose="0200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9859" marR="6985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2900" kern="100" dirty="0">
                        <a:effectLst/>
                        <a:latin typeface="コーポレート明朝 ver2 Medium" panose="02000600000000000000" pitchFamily="50" charset="-128"/>
                        <a:ea typeface="コーポレート明朝 ver2 Medium" panose="0200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9859" marR="698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altLang="en-US" sz="1800" b="1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ふうせんバレーボール</a:t>
                      </a:r>
                      <a:endParaRPr lang="ja-JP" sz="1800" b="1" kern="100" dirty="0">
                        <a:effectLst/>
                        <a:latin typeface="コーポレート明朝 ver2 Medium" panose="02000600000000000000" pitchFamily="50" charset="-128"/>
                        <a:ea typeface="コーポレート明朝 ver2 Medium" panose="0200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9859" marR="69859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altLang="en-US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日</a:t>
                      </a:r>
                      <a:r>
                        <a:rPr lang="ja-JP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曜</a:t>
                      </a:r>
                      <a:r>
                        <a:rPr lang="ja-JP" altLang="en-US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ja-JP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altLang="ja-JP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/2</a:t>
                      </a:r>
                      <a:r>
                        <a:rPr lang="ja-JP" altLang="en-US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altLang="ja-JP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:00</a:t>
                      </a:r>
                      <a:r>
                        <a:rPr lang="ja-JP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⁻</a:t>
                      </a:r>
                      <a:endParaRPr lang="ja-JP" sz="2900" kern="100" dirty="0">
                        <a:effectLst/>
                        <a:latin typeface="コーポレート明朝 ver2 Medium" panose="02000600000000000000" pitchFamily="50" charset="-128"/>
                        <a:ea typeface="コーポレート明朝 ver2 Medium" panose="0200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9859" marR="6985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34393067"/>
                  </a:ext>
                </a:extLst>
              </a:tr>
              <a:tr h="599237">
                <a:tc>
                  <a:txBody>
                    <a:bodyPr/>
                    <a:lstStyle/>
                    <a:p>
                      <a:endParaRPr kumimoji="1" lang="ja-JP" altLang="en-US" sz="3300">
                        <a:latin typeface="コーポレート明朝 ver2 Medium" panose="02000600000000000000" pitchFamily="50" charset="-128"/>
                        <a:ea typeface="コーポレート明朝 ver2 Medium" panose="02000600000000000000" pitchFamily="50" charset="-128"/>
                      </a:endParaRPr>
                    </a:p>
                  </a:txBody>
                  <a:tcPr marL="93146" marR="93146" marT="46573" marB="465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1800" b="1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ジュニアスポーツ</a:t>
                      </a:r>
                      <a:endParaRPr lang="ja-JP" sz="2900" kern="100" dirty="0">
                        <a:effectLst/>
                        <a:latin typeface="コーポレート明朝 ver2 Medium" panose="02000600000000000000" pitchFamily="50" charset="-128"/>
                        <a:ea typeface="コーポレート明朝 ver2 Medium" panose="0200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9859" marR="69859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木曜</a:t>
                      </a:r>
                      <a:r>
                        <a:rPr lang="en-US" altLang="ja-JP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ja-JP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ja-JP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回</a:t>
                      </a:r>
                      <a:r>
                        <a:rPr lang="en-US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)1</a:t>
                      </a:r>
                      <a:r>
                        <a:rPr lang="en-US" altLang="ja-JP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altLang="ja-JP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altLang="ja-JP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-</a:t>
                      </a:r>
                      <a:endParaRPr lang="ja-JP" sz="2900" kern="100" dirty="0">
                        <a:effectLst/>
                        <a:latin typeface="コーポレート明朝 ver2 Medium" panose="02000600000000000000" pitchFamily="50" charset="-128"/>
                        <a:ea typeface="コーポレート明朝 ver2 Medium" panose="0200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9859" marR="6985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2900" kern="100" dirty="0">
                        <a:effectLst/>
                        <a:latin typeface="コーポレート明朝 ver2 Medium" panose="02000600000000000000" pitchFamily="50" charset="-128"/>
                        <a:ea typeface="コーポレート明朝 ver2 Medium" panose="0200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9859" marR="698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1800" b="1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フライングディスク</a:t>
                      </a:r>
                      <a:endParaRPr lang="ja-JP" sz="2900" kern="100" dirty="0">
                        <a:effectLst/>
                        <a:latin typeface="コーポレート明朝 ver2 Medium" panose="02000600000000000000" pitchFamily="50" charset="-128"/>
                        <a:ea typeface="コーポレート明朝 ver2 Medium" panose="0200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9859" marR="69859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土曜</a:t>
                      </a:r>
                      <a:r>
                        <a:rPr lang="en-US" altLang="ja-JP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(1/2</a:t>
                      </a:r>
                      <a:r>
                        <a:rPr lang="ja-JP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)10:00</a:t>
                      </a:r>
                      <a:r>
                        <a:rPr lang="ja-JP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⁻</a:t>
                      </a:r>
                      <a:endParaRPr lang="ja-JP" sz="2900" kern="100" dirty="0">
                        <a:effectLst/>
                        <a:latin typeface="コーポレート明朝 ver2 Medium" panose="02000600000000000000" pitchFamily="50" charset="-128"/>
                        <a:ea typeface="コーポレート明朝 ver2 Medium" panose="0200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9859" marR="6985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52322328"/>
                  </a:ext>
                </a:extLst>
              </a:tr>
              <a:tr h="599237">
                <a:tc>
                  <a:txBody>
                    <a:bodyPr/>
                    <a:lstStyle/>
                    <a:p>
                      <a:endParaRPr kumimoji="1" lang="ja-JP" altLang="en-US" sz="3300">
                        <a:latin typeface="コーポレート明朝 ver2 Medium" panose="02000600000000000000" pitchFamily="50" charset="-128"/>
                        <a:ea typeface="コーポレート明朝 ver2 Medium" panose="02000600000000000000" pitchFamily="50" charset="-128"/>
                      </a:endParaRPr>
                    </a:p>
                  </a:txBody>
                  <a:tcPr marL="93146" marR="93146" marT="46573" marB="465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1800" b="1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キッズスポーツ</a:t>
                      </a:r>
                      <a:endParaRPr lang="ja-JP" sz="2900" kern="100" dirty="0">
                        <a:effectLst/>
                        <a:latin typeface="コーポレート明朝 ver2 Medium" panose="02000600000000000000" pitchFamily="50" charset="-128"/>
                        <a:ea typeface="コーポレート明朝 ver2 Medium" panose="0200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9859" marR="69859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月曜</a:t>
                      </a:r>
                      <a:r>
                        <a:rPr lang="en-US" altLang="ja-JP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ja-JP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ja-JP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回</a:t>
                      </a:r>
                      <a:r>
                        <a:rPr lang="en-US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)16:00</a:t>
                      </a:r>
                      <a:r>
                        <a:rPr lang="en-US" altLang="ja-JP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-</a:t>
                      </a:r>
                      <a:endParaRPr lang="ja-JP" sz="2900" kern="100" dirty="0">
                        <a:effectLst/>
                        <a:latin typeface="コーポレート明朝 ver2 Medium" panose="02000600000000000000" pitchFamily="50" charset="-128"/>
                        <a:ea typeface="コーポレート明朝 ver2 Medium" panose="0200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9859" marR="6985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kern="10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2900" kern="100">
                        <a:effectLst/>
                        <a:latin typeface="コーポレート明朝 ver2 Medium" panose="02000600000000000000" pitchFamily="50" charset="-128"/>
                        <a:ea typeface="コーポレート明朝 ver2 Medium" panose="0200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9859" marR="698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1800" b="1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卓球バレー</a:t>
                      </a:r>
                      <a:endParaRPr lang="ja-JP" sz="2900" kern="100" dirty="0">
                        <a:effectLst/>
                        <a:latin typeface="コーポレート明朝 ver2 Medium" panose="02000600000000000000" pitchFamily="50" charset="-128"/>
                        <a:ea typeface="コーポレート明朝 ver2 Medium" panose="0200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9859" marR="69859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日曜</a:t>
                      </a:r>
                      <a:r>
                        <a:rPr lang="en-US" altLang="ja-JP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(1/2</a:t>
                      </a:r>
                      <a:r>
                        <a:rPr lang="ja-JP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)13:30</a:t>
                      </a:r>
                      <a:r>
                        <a:rPr lang="ja-JP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⁻</a:t>
                      </a:r>
                      <a:endParaRPr lang="ja-JP" sz="2900" kern="100" dirty="0">
                        <a:effectLst/>
                        <a:latin typeface="コーポレート明朝 ver2 Medium" panose="02000600000000000000" pitchFamily="50" charset="-128"/>
                        <a:ea typeface="コーポレート明朝 ver2 Medium" panose="0200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9859" marR="6985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3275041"/>
                  </a:ext>
                </a:extLst>
              </a:tr>
              <a:tr h="599237">
                <a:tc>
                  <a:txBody>
                    <a:bodyPr/>
                    <a:lstStyle/>
                    <a:p>
                      <a:endParaRPr kumimoji="1" lang="ja-JP" altLang="en-US" sz="3300">
                        <a:latin typeface="コーポレート明朝 ver2 Medium" panose="02000600000000000000" pitchFamily="50" charset="-128"/>
                        <a:ea typeface="コーポレート明朝 ver2 Medium" panose="02000600000000000000" pitchFamily="50" charset="-128"/>
                      </a:endParaRPr>
                    </a:p>
                  </a:txBody>
                  <a:tcPr marL="93146" marR="93146" marT="46573" marB="465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1800" b="1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ストレッチ</a:t>
                      </a:r>
                      <a:endParaRPr lang="ja-JP" sz="2900" kern="100" dirty="0">
                        <a:effectLst/>
                        <a:latin typeface="コーポレート明朝 ver2 Medium" panose="02000600000000000000" pitchFamily="50" charset="-128"/>
                        <a:ea typeface="コーポレート明朝 ver2 Medium" panose="0200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9859" marR="69859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月曜</a:t>
                      </a:r>
                      <a:r>
                        <a:rPr lang="en-US" altLang="ja-JP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ja-JP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ja-JP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回</a:t>
                      </a:r>
                      <a:r>
                        <a:rPr lang="en-US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)14:00</a:t>
                      </a:r>
                      <a:r>
                        <a:rPr lang="en-US" altLang="ja-JP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-</a:t>
                      </a:r>
                      <a:endParaRPr lang="ja-JP" sz="2900" kern="100" dirty="0">
                        <a:effectLst/>
                        <a:latin typeface="コーポレート明朝 ver2 Medium" panose="02000600000000000000" pitchFamily="50" charset="-128"/>
                        <a:ea typeface="コーポレート明朝 ver2 Medium" panose="0200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9859" marR="6985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kern="10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2900" kern="100">
                        <a:effectLst/>
                        <a:latin typeface="コーポレート明朝 ver2 Medium" panose="02000600000000000000" pitchFamily="50" charset="-128"/>
                        <a:ea typeface="コーポレート明朝 ver2 Medium" panose="0200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9859" marR="698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altLang="en-US" sz="1800" b="1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ボッチャ</a:t>
                      </a:r>
                      <a:endParaRPr lang="ja-JP" sz="1800" b="1" kern="100" dirty="0">
                        <a:effectLst/>
                        <a:latin typeface="コーポレート明朝 ver2 Medium" panose="02000600000000000000" pitchFamily="50" charset="-128"/>
                        <a:ea typeface="コーポレート明朝 ver2 Medium" panose="0200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9859" marR="6985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ja-JP" altLang="en-US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土曜（</a:t>
                      </a:r>
                      <a:r>
                        <a:rPr lang="en-US" altLang="ja-JP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1/2</a:t>
                      </a:r>
                      <a:r>
                        <a:rPr lang="ja-JP" altLang="en-US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月）</a:t>
                      </a:r>
                      <a:r>
                        <a:rPr lang="en-US" altLang="ja-JP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13:00-</a:t>
                      </a:r>
                      <a:endParaRPr lang="ja-JP" sz="2900" kern="100" dirty="0">
                        <a:effectLst/>
                        <a:latin typeface="コーポレート明朝 ver2 Medium" panose="02000600000000000000" pitchFamily="50" charset="-128"/>
                        <a:ea typeface="コーポレート明朝 ver2 Medium" panose="0200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9859" marR="6985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4241418"/>
                  </a:ext>
                </a:extLst>
              </a:tr>
              <a:tr h="599237">
                <a:tc>
                  <a:txBody>
                    <a:bodyPr/>
                    <a:lstStyle/>
                    <a:p>
                      <a:endParaRPr kumimoji="1" lang="ja-JP" altLang="en-US" sz="3300">
                        <a:latin typeface="コーポレート明朝 ver2 Medium" panose="02000600000000000000" pitchFamily="50" charset="-128"/>
                        <a:ea typeface="コーポレート明朝 ver2 Medium" panose="02000600000000000000" pitchFamily="50" charset="-128"/>
                      </a:endParaRPr>
                    </a:p>
                  </a:txBody>
                  <a:tcPr marL="93146" marR="93146" marT="46573" marB="465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1800" b="1" kern="10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ひざ痛・腰痛予防</a:t>
                      </a:r>
                      <a:endParaRPr lang="ja-JP" sz="2900" kern="100">
                        <a:effectLst/>
                        <a:latin typeface="コーポレート明朝 ver2 Medium" panose="02000600000000000000" pitchFamily="50" charset="-128"/>
                        <a:ea typeface="コーポレート明朝 ver2 Medium" panose="0200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9859" marR="69859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月曜</a:t>
                      </a:r>
                      <a:r>
                        <a:rPr lang="en-US" altLang="ja-JP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ja-JP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ja-JP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回</a:t>
                      </a:r>
                      <a:r>
                        <a:rPr lang="en-US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)14:00</a:t>
                      </a:r>
                      <a:r>
                        <a:rPr lang="en-US" altLang="ja-JP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-</a:t>
                      </a:r>
                      <a:endParaRPr lang="ja-JP" sz="2900" kern="100" dirty="0">
                        <a:effectLst/>
                        <a:latin typeface="コーポレート明朝 ver2 Medium" panose="02000600000000000000" pitchFamily="50" charset="-128"/>
                        <a:ea typeface="コーポレート明朝 ver2 Medium" panose="0200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9859" marR="6985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kern="10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2900" kern="100">
                        <a:effectLst/>
                        <a:latin typeface="コーポレート明朝 ver2 Medium" panose="02000600000000000000" pitchFamily="50" charset="-128"/>
                        <a:ea typeface="コーポレート明朝 ver2 Medium" panose="0200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9859" marR="698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altLang="en-US" sz="1800" b="1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サッカー</a:t>
                      </a:r>
                      <a:endParaRPr lang="ja-JP" sz="2900" kern="100" dirty="0">
                        <a:effectLst/>
                        <a:latin typeface="コーポレート明朝 ver2 Medium" panose="02000600000000000000" pitchFamily="50" charset="-128"/>
                        <a:ea typeface="コーポレート明朝 ver2 Medium" panose="0200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9859" marR="69859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altLang="en-US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木曜（月</a:t>
                      </a:r>
                      <a:r>
                        <a:rPr lang="en-US" altLang="ja-JP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ja-JP" altLang="en-US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回）</a:t>
                      </a:r>
                      <a:r>
                        <a:rPr lang="en-US" altLang="ja-JP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18:00-</a:t>
                      </a:r>
                      <a:endParaRPr lang="ja-JP" sz="1600" kern="100" dirty="0">
                        <a:effectLst/>
                        <a:latin typeface="コーポレート明朝 ver2 Medium" panose="02000600000000000000" pitchFamily="50" charset="-128"/>
                        <a:ea typeface="コーポレート明朝 ver2 Medium" panose="0200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9859" marR="6985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75755670"/>
                  </a:ext>
                </a:extLst>
              </a:tr>
              <a:tr h="599237">
                <a:tc>
                  <a:txBody>
                    <a:bodyPr/>
                    <a:lstStyle/>
                    <a:p>
                      <a:endParaRPr kumimoji="1" lang="ja-JP" altLang="en-US" sz="3300">
                        <a:latin typeface="コーポレート明朝 ver2 Medium" panose="02000600000000000000" pitchFamily="50" charset="-128"/>
                        <a:ea typeface="コーポレート明朝 ver2 Medium" panose="02000600000000000000" pitchFamily="50" charset="-128"/>
                      </a:endParaRPr>
                    </a:p>
                  </a:txBody>
                  <a:tcPr marL="93146" marR="93146" marT="46573" marB="465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altLang="en-US" sz="1600" b="1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リズムウォーク＆トレーニング</a:t>
                      </a:r>
                      <a:endParaRPr lang="ja-JP" sz="1600" b="1" kern="100" dirty="0">
                        <a:effectLst/>
                        <a:latin typeface="コーポレート明朝 ver2 Medium" panose="02000600000000000000" pitchFamily="50" charset="-128"/>
                        <a:ea typeface="コーポレート明朝 ver2 Medium" panose="0200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9859" marR="69859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altLang="en-US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木曜（月</a:t>
                      </a:r>
                      <a:r>
                        <a:rPr lang="en-US" altLang="ja-JP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ja-JP" altLang="en-US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回）</a:t>
                      </a:r>
                      <a:r>
                        <a:rPr lang="en-US" altLang="ja-JP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13:30-</a:t>
                      </a:r>
                      <a:endParaRPr lang="ja-JP" sz="1600" kern="100" dirty="0">
                        <a:effectLst/>
                        <a:latin typeface="コーポレート明朝 ver2 Medium" panose="02000600000000000000" pitchFamily="50" charset="-128"/>
                        <a:ea typeface="コーポレート明朝 ver2 Medium" panose="0200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9859" marR="6985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kern="10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2900" kern="100">
                        <a:effectLst/>
                        <a:latin typeface="コーポレート明朝 ver2 Medium" panose="02000600000000000000" pitchFamily="50" charset="-128"/>
                        <a:ea typeface="コーポレート明朝 ver2 Medium" panose="0200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9859" marR="698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altLang="en-US" sz="1800" b="1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グラウンド・ゴルフ</a:t>
                      </a:r>
                      <a:endParaRPr lang="ja-JP" sz="2900" kern="100" dirty="0">
                        <a:effectLst/>
                        <a:latin typeface="コーポレート明朝 ver2 Medium" panose="02000600000000000000" pitchFamily="50" charset="-128"/>
                        <a:ea typeface="コーポレート明朝 ver2 Medium" panose="0200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9859" marR="69859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altLang="en-US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月曜（月</a:t>
                      </a:r>
                      <a:r>
                        <a:rPr lang="en-US" altLang="ja-JP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ja-JP" altLang="en-US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回）</a:t>
                      </a:r>
                      <a:r>
                        <a:rPr lang="en-US" altLang="ja-JP" sz="1600" kern="100" dirty="0">
                          <a:effectLst/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  <a:cs typeface="Times New Roman" panose="02020603050405020304" pitchFamily="18" charset="0"/>
                        </a:rPr>
                        <a:t>10:00-</a:t>
                      </a:r>
                      <a:endParaRPr lang="ja-JP" sz="1600" kern="100" dirty="0">
                        <a:effectLst/>
                        <a:latin typeface="コーポレート明朝 ver2 Medium" panose="02000600000000000000" pitchFamily="50" charset="-128"/>
                        <a:ea typeface="コーポレート明朝 ver2 Medium" panose="0200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9859" marR="6985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67012899"/>
                  </a:ext>
                </a:extLst>
              </a:tr>
            </a:tbl>
          </a:graphicData>
        </a:graphic>
      </p:graphicFrame>
      <p:sp>
        <p:nvSpPr>
          <p:cNvPr id="3" name="Rectangle 12">
            <a:extLst>
              <a:ext uri="{FF2B5EF4-FFF2-40B4-BE49-F238E27FC236}">
                <a16:creationId xmlns:a16="http://schemas.microsoft.com/office/drawing/2014/main" id="{2249C52C-2FD1-E942-1BD9-E259C14BE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9093" y="19829599"/>
            <a:ext cx="9989564" cy="1722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46" tIns="46573" rIns="93146" bIns="46573" numCol="1" anchor="ctr" anchorCtr="0" compatLnSpc="1">
            <a:prstTxWarp prst="textNoShape">
              <a:avLst/>
            </a:prstTxWarp>
            <a:spAutoFit/>
          </a:bodyPr>
          <a:lstStyle/>
          <a:p>
            <a:pPr algn="dist" defTabSz="93149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852" b="1" dirty="0"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</a:rPr>
              <a:t>鳥取ユニバーサルスポーツセンター　ノバリア</a:t>
            </a:r>
            <a:endParaRPr lang="ja-JP" altLang="ja-JP" sz="4075" b="1" dirty="0">
              <a:latin typeface="コーポレート明朝 ver2 Medium" panose="02000600000000000000" pitchFamily="50" charset="-128"/>
              <a:ea typeface="コーポレート明朝 ver2 Medium" panose="02000600000000000000" pitchFamily="50" charset="-128"/>
            </a:endParaRPr>
          </a:p>
          <a:p>
            <a:pPr algn="dist" defTabSz="93149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834" dirty="0"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  <a:cs typeface="Times New Roman" panose="02020603050405020304" pitchFamily="18" charset="0"/>
              </a:rPr>
              <a:t>〒</a:t>
            </a:r>
            <a:r>
              <a:rPr lang="en-US" altLang="ja-JP" sz="1834" dirty="0"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  <a:cs typeface="Times New Roman" panose="02020603050405020304" pitchFamily="18" charset="0"/>
              </a:rPr>
              <a:t>680-0944</a:t>
            </a:r>
            <a:r>
              <a:rPr lang="ja-JP" altLang="en-US" sz="1834" dirty="0"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  <a:cs typeface="Times New Roman" panose="02020603050405020304" pitchFamily="18" charset="0"/>
              </a:rPr>
              <a:t> 鳥取市布勢</a:t>
            </a:r>
            <a:r>
              <a:rPr lang="en-US" altLang="ja-JP" sz="1834" dirty="0"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  <a:cs typeface="Times New Roman" panose="02020603050405020304" pitchFamily="18" charset="0"/>
              </a:rPr>
              <a:t>146-1</a:t>
            </a:r>
            <a:r>
              <a:rPr lang="ja-JP" altLang="en-US" sz="1834" dirty="0"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  <a:cs typeface="Times New Roman" panose="02020603050405020304" pitchFamily="18" charset="0"/>
              </a:rPr>
              <a:t> 布勢総合運動公園内</a:t>
            </a:r>
            <a:endParaRPr lang="en-US" altLang="ja-JP" sz="2445" dirty="0">
              <a:latin typeface="コーポレート明朝 ver2 Medium" panose="02000600000000000000" pitchFamily="50" charset="-128"/>
              <a:ea typeface="コーポレート明朝 ver2 Medium" panose="02000600000000000000" pitchFamily="50" charset="-128"/>
            </a:endParaRPr>
          </a:p>
          <a:p>
            <a:pPr algn="dist" defTabSz="93149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852" dirty="0"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  <a:cs typeface="Times New Roman" panose="02020603050405020304" pitchFamily="18" charset="0"/>
              </a:rPr>
              <a:t>TEL</a:t>
            </a:r>
            <a:r>
              <a:rPr lang="ja-JP" altLang="en-US" sz="2852" dirty="0"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852" dirty="0"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  <a:cs typeface="Times New Roman" panose="02020603050405020304" pitchFamily="18" charset="0"/>
              </a:rPr>
              <a:t>0857-50-1091</a:t>
            </a:r>
            <a:r>
              <a:rPr lang="ja-JP" altLang="en-US" sz="2852" dirty="0"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  <a:cs typeface="Times New Roman" panose="02020603050405020304" pitchFamily="18" charset="0"/>
              </a:rPr>
              <a:t>　</a:t>
            </a:r>
            <a:r>
              <a:rPr lang="en-US" altLang="ja-JP" sz="2852" dirty="0"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  <a:cs typeface="Times New Roman" panose="02020603050405020304" pitchFamily="18" charset="0"/>
              </a:rPr>
              <a:t>FAX</a:t>
            </a:r>
            <a:r>
              <a:rPr lang="ja-JP" altLang="en-US" sz="2852" dirty="0"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852" dirty="0"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  <a:cs typeface="Times New Roman" panose="02020603050405020304" pitchFamily="18" charset="0"/>
              </a:rPr>
              <a:t>0857-50-1092</a:t>
            </a:r>
          </a:p>
          <a:p>
            <a:pPr algn="dist" defTabSz="93149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852" dirty="0"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</a:rPr>
              <a:t>E-mail</a:t>
            </a:r>
            <a:r>
              <a:rPr lang="ja-JP" altLang="en-US" sz="2852" dirty="0"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</a:rPr>
              <a:t>：</a:t>
            </a:r>
            <a:r>
              <a:rPr lang="en-US" altLang="ja-JP" sz="2852" dirty="0"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</a:rPr>
              <a:t>tottori-novaria@ts-sawayaka.jp</a:t>
            </a:r>
          </a:p>
        </p:txBody>
      </p:sp>
      <p:sp>
        <p:nvSpPr>
          <p:cNvPr id="4" name="角丸四角形 28">
            <a:extLst>
              <a:ext uri="{FF2B5EF4-FFF2-40B4-BE49-F238E27FC236}">
                <a16:creationId xmlns:a16="http://schemas.microsoft.com/office/drawing/2014/main" id="{35B83207-60EE-4BF8-9546-8873C5EF497C}"/>
              </a:ext>
            </a:extLst>
          </p:cNvPr>
          <p:cNvSpPr/>
          <p:nvPr/>
        </p:nvSpPr>
        <p:spPr>
          <a:xfrm>
            <a:off x="485355" y="19986494"/>
            <a:ext cx="2076450" cy="1444952"/>
          </a:xfrm>
          <a:prstGeom prst="round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165584" tIns="82793" rIns="165584" bIns="827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4075"/>
              </a:lnSpc>
            </a:pPr>
            <a:r>
              <a:rPr lang="ja-JP" altLang="en-US" sz="4075" b="1" kern="100" dirty="0">
                <a:solidFill>
                  <a:srgbClr val="002060"/>
                </a:solidFill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  <a:cs typeface="Times New Roman" panose="02020603050405020304" pitchFamily="18" charset="0"/>
              </a:rPr>
              <a:t>問合せ</a:t>
            </a:r>
            <a:endParaRPr lang="en-US" altLang="ja-JP" sz="4075" b="1" kern="100" dirty="0">
              <a:solidFill>
                <a:srgbClr val="002060"/>
              </a:solidFill>
              <a:latin typeface="コーポレート明朝 ver2 Medium" panose="02000600000000000000" pitchFamily="50" charset="-128"/>
              <a:ea typeface="コーポレート明朝 ver2 Medium" panose="02000600000000000000" pitchFamily="50" charset="-128"/>
              <a:cs typeface="Times New Roman" panose="02020603050405020304" pitchFamily="18" charset="0"/>
            </a:endParaRPr>
          </a:p>
          <a:p>
            <a:pPr algn="ctr">
              <a:lnSpc>
                <a:spcPts val="4075"/>
              </a:lnSpc>
            </a:pPr>
            <a:r>
              <a:rPr lang="ja-JP" altLang="en-US" sz="4075" b="1" kern="100" dirty="0">
                <a:solidFill>
                  <a:srgbClr val="002060"/>
                </a:solidFill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  <a:cs typeface="Times New Roman" panose="02020603050405020304" pitchFamily="18" charset="0"/>
              </a:rPr>
              <a:t>申込先</a:t>
            </a:r>
            <a:endParaRPr lang="en-US" altLang="ja-JP" sz="4075" b="1" kern="100" dirty="0">
              <a:solidFill>
                <a:srgbClr val="002060"/>
              </a:solidFill>
              <a:latin typeface="コーポレート明朝 ver2 Medium" panose="02000600000000000000" pitchFamily="50" charset="-128"/>
              <a:ea typeface="コーポレート明朝 ver2 Medium" panose="020006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9CEC95D-7FEE-3269-D227-74334307C0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1328" y="19528714"/>
            <a:ext cx="2854096" cy="190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55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1009</TotalTime>
  <Words>660</Words>
  <Application>Microsoft Office PowerPoint</Application>
  <PresentationFormat>ユーザー設定</PresentationFormat>
  <Paragraphs>122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2" baseType="lpstr">
      <vt:lpstr>HGｺﾞｼｯｸE</vt:lpstr>
      <vt:lpstr>コーポレート・ロゴ（ラウンド） ver2 Bold</vt:lpstr>
      <vt:lpstr>コーポレート明朝 ver2 Medium</vt:lpstr>
      <vt:lpstr>メイリオ</vt:lpstr>
      <vt:lpstr>Arial</vt:lpstr>
      <vt:lpstr>Calibri</vt:lpstr>
      <vt:lpstr>Calibri Light</vt:lpstr>
      <vt:lpstr>Lucida Handwriting</vt:lpstr>
      <vt:lpstr>Microsoft PhagsPa</vt:lpstr>
      <vt:lpstr>Office テーマ</vt:lpstr>
      <vt:lpstr>NOVARIA　スポーツFUNネット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私たちと一緒にパラスポーツの サポートをしませんか？</dc:title>
  <dc:creator>檜山 恵理</dc:creator>
  <cp:lastModifiedBy>shospo-12-1</cp:lastModifiedBy>
  <cp:revision>45</cp:revision>
  <cp:lastPrinted>2024-02-23T05:39:49Z</cp:lastPrinted>
  <dcterms:created xsi:type="dcterms:W3CDTF">2019-08-22T05:28:53Z</dcterms:created>
  <dcterms:modified xsi:type="dcterms:W3CDTF">2024-02-23T05:42:32Z</dcterms:modified>
</cp:coreProperties>
</file>